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57"/>
  </p:notesMasterIdLst>
  <p:handoutMasterIdLst>
    <p:handoutMasterId r:id="rId58"/>
  </p:handoutMasterIdLst>
  <p:sldIdLst>
    <p:sldId id="352" r:id="rId2"/>
    <p:sldId id="353" r:id="rId3"/>
    <p:sldId id="354" r:id="rId4"/>
    <p:sldId id="355" r:id="rId5"/>
    <p:sldId id="408" r:id="rId6"/>
    <p:sldId id="407" r:id="rId7"/>
    <p:sldId id="409" r:id="rId8"/>
    <p:sldId id="357" r:id="rId9"/>
    <p:sldId id="358" r:id="rId10"/>
    <p:sldId id="410" r:id="rId11"/>
    <p:sldId id="363" r:id="rId12"/>
    <p:sldId id="364" r:id="rId13"/>
    <p:sldId id="365" r:id="rId14"/>
    <p:sldId id="411" r:id="rId15"/>
    <p:sldId id="366" r:id="rId16"/>
    <p:sldId id="367" r:id="rId17"/>
    <p:sldId id="368" r:id="rId18"/>
    <p:sldId id="397" r:id="rId19"/>
    <p:sldId id="398" r:id="rId20"/>
    <p:sldId id="369" r:id="rId21"/>
    <p:sldId id="373" r:id="rId22"/>
    <p:sldId id="374" r:id="rId23"/>
    <p:sldId id="375" r:id="rId24"/>
    <p:sldId id="376" r:id="rId25"/>
    <p:sldId id="377" r:id="rId26"/>
    <p:sldId id="378" r:id="rId27"/>
    <p:sldId id="379" r:id="rId28"/>
    <p:sldId id="380" r:id="rId29"/>
    <p:sldId id="382" r:id="rId30"/>
    <p:sldId id="383" r:id="rId31"/>
    <p:sldId id="384" r:id="rId32"/>
    <p:sldId id="412" r:id="rId33"/>
    <p:sldId id="359" r:id="rId34"/>
    <p:sldId id="385" r:id="rId35"/>
    <p:sldId id="386" r:id="rId36"/>
    <p:sldId id="360" r:id="rId37"/>
    <p:sldId id="387" r:id="rId38"/>
    <p:sldId id="413" r:id="rId39"/>
    <p:sldId id="390" r:id="rId40"/>
    <p:sldId id="389" r:id="rId41"/>
    <p:sldId id="395" r:id="rId42"/>
    <p:sldId id="391" r:id="rId43"/>
    <p:sldId id="393" r:id="rId44"/>
    <p:sldId id="394" r:id="rId45"/>
    <p:sldId id="361" r:id="rId46"/>
    <p:sldId id="399" r:id="rId47"/>
    <p:sldId id="400" r:id="rId48"/>
    <p:sldId id="362" r:id="rId49"/>
    <p:sldId id="401" r:id="rId50"/>
    <p:sldId id="402" r:id="rId51"/>
    <p:sldId id="403" r:id="rId52"/>
    <p:sldId id="414" r:id="rId53"/>
    <p:sldId id="406" r:id="rId54"/>
    <p:sldId id="404" r:id="rId55"/>
    <p:sldId id="405" r:id="rId5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0625" autoAdjust="0"/>
  </p:normalViewPr>
  <p:slideViewPr>
    <p:cSldViewPr>
      <p:cViewPr varScale="1">
        <p:scale>
          <a:sx n="62" d="100"/>
          <a:sy n="62" d="100"/>
        </p:scale>
        <p:origin x="162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National_Development_and_Reform_Commission" TargetMode="External"/><Relationship Id="rId7" Type="http://schemas.openxmlformats.org/officeDocument/2006/relationships/hyperlink" Target="https://en.wikipedia.org/wiki/Five-hundred-meter_Aperture_Spherical_Telescope#cite_note-17"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n.wikipedia.org/wiki/Radio-quiet_area" TargetMode="External"/><Relationship Id="rId5" Type="http://schemas.openxmlformats.org/officeDocument/2006/relationships/hyperlink" Target="https://en.wikipedia.org/wiki/Five-hundred-meter_Aperture_Spherical_Telescope#cite_note-Xinhua_complete-16" TargetMode="External"/><Relationship Id="rId4" Type="http://schemas.openxmlformats.org/officeDocument/2006/relationships/hyperlink" Target="https://en.wikipedia.org/wiki/Five-hundred-meter_Aperture_Spherical_Telescope#cite_note-FOOTNOTEJinNanGan2007-1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a:t>
            </a:fld>
            <a:endParaRPr lang="en-US" altLang="zh-TW"/>
          </a:p>
        </p:txBody>
      </p:sp>
    </p:spTree>
    <p:extLst>
      <p:ext uri="{BB962C8B-B14F-4D97-AF65-F5344CB8AC3E}">
        <p14:creationId xmlns:p14="http://schemas.microsoft.com/office/powerpoint/2010/main" val="66417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38</a:t>
            </a:fld>
            <a:endParaRPr lang="en-US" altLang="zh-TW"/>
          </a:p>
        </p:txBody>
      </p:sp>
    </p:spTree>
    <p:extLst>
      <p:ext uri="{BB962C8B-B14F-4D97-AF65-F5344CB8AC3E}">
        <p14:creationId xmlns:p14="http://schemas.microsoft.com/office/powerpoint/2010/main" val="401014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More items are put into the main menu. No more than three</a:t>
            </a:r>
            <a:r>
              <a:rPr lang="en-US" baseline="0" dirty="0" smtClean="0"/>
              <a:t> to four levels.</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41</a:t>
            </a:fld>
            <a:endParaRPr lang="en-US" altLang="zh-TW"/>
          </a:p>
        </p:txBody>
      </p:sp>
    </p:spTree>
    <p:extLst>
      <p:ext uri="{BB962C8B-B14F-4D97-AF65-F5344CB8AC3E}">
        <p14:creationId xmlns:p14="http://schemas.microsoft.com/office/powerpoint/2010/main" val="7619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Additional considerations for content organization design include sequence, phrasing, and layout </a:t>
            </a:r>
          </a:p>
          <a:p>
            <a:r>
              <a:rPr lang="en-US" dirty="0" smtClean="0"/>
              <a:t>Alphabetic order, grouping of related items, and most frequently used items first.</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42</a:t>
            </a:fld>
            <a:endParaRPr lang="en-US" altLang="zh-TW"/>
          </a:p>
        </p:txBody>
      </p:sp>
    </p:spTree>
    <p:extLst>
      <p:ext uri="{BB962C8B-B14F-4D97-AF65-F5344CB8AC3E}">
        <p14:creationId xmlns:p14="http://schemas.microsoft.com/office/powerpoint/2010/main" val="111059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43</a:t>
            </a:fld>
            <a:endParaRPr lang="en-US" altLang="zh-TW"/>
          </a:p>
        </p:txBody>
      </p:sp>
    </p:spTree>
    <p:extLst>
      <p:ext uri="{BB962C8B-B14F-4D97-AF65-F5344CB8AC3E}">
        <p14:creationId xmlns:p14="http://schemas.microsoft.com/office/powerpoint/2010/main" val="96355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set of headers below from the Library of Congress collections webpages gives a clear indication of progress down the tree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When users want to do a traversal back up the tree or to an adjoining menu at the same level, they will feel confident about what action to take</a:t>
            </a:r>
            <a:endParaRPr lang="en-US" altLang="en-US" sz="1200" dirty="0" smtClean="0"/>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44</a:t>
            </a:fld>
            <a:endParaRPr lang="en-US" altLang="zh-TW"/>
          </a:p>
        </p:txBody>
      </p:sp>
    </p:spTree>
    <p:extLst>
      <p:ext uri="{BB962C8B-B14F-4D97-AF65-F5344CB8AC3E}">
        <p14:creationId xmlns:p14="http://schemas.microsoft.com/office/powerpoint/2010/main" val="237476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Selection is effective for choosing an item from a set of choices, but if the entry of names or numeric values is required, typing becomes more attractive.</a:t>
            </a:r>
            <a:endParaRPr lang="en-US" baseline="0" dirty="0" smtClean="0"/>
          </a:p>
          <a:p>
            <a:r>
              <a:rPr lang="en-US" baseline="0" dirty="0" smtClean="0"/>
              <a:t>When many fields of data are necessary, the appropriate interaction style is form fill-in.</a:t>
            </a:r>
            <a:endParaRPr lang="en-US" dirty="0" smtClean="0"/>
          </a:p>
          <a:p>
            <a:r>
              <a:rPr lang="en-US" dirty="0" smtClean="0"/>
              <a:t>The combination of form fill-ins,</a:t>
            </a:r>
            <a:r>
              <a:rPr lang="en-US" baseline="0" dirty="0" smtClean="0"/>
              <a:t> menus, and custom widgets such as calendars or maps supports rapid navigation for a vast array of applications.</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48</a:t>
            </a:fld>
            <a:endParaRPr lang="en-US" altLang="zh-TW"/>
          </a:p>
        </p:txBody>
      </p:sp>
    </p:spTree>
    <p:extLst>
      <p:ext uri="{BB962C8B-B14F-4D97-AF65-F5344CB8AC3E}">
        <p14:creationId xmlns:p14="http://schemas.microsoft.com/office/powerpoint/2010/main" val="202821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49</a:t>
            </a:fld>
            <a:endParaRPr lang="en-US" altLang="zh-TW"/>
          </a:p>
        </p:txBody>
      </p:sp>
    </p:spTree>
    <p:extLst>
      <p:ext uri="{BB962C8B-B14F-4D97-AF65-F5344CB8AC3E}">
        <p14:creationId xmlns:p14="http://schemas.microsoft.com/office/powerpoint/2010/main" val="55722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5</a:t>
            </a:fld>
            <a:endParaRPr lang="en-US" altLang="zh-TW"/>
          </a:p>
        </p:txBody>
      </p:sp>
    </p:spTree>
    <p:extLst>
      <p:ext uri="{BB962C8B-B14F-4D97-AF65-F5344CB8AC3E}">
        <p14:creationId xmlns:p14="http://schemas.microsoft.com/office/powerpoint/2010/main" val="17624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https://developer.apple.com/videos/play/wwdc2018/803/</a:t>
            </a:r>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7</a:t>
            </a:fld>
            <a:endParaRPr lang="en-US" altLang="zh-TW"/>
          </a:p>
        </p:txBody>
      </p:sp>
    </p:spTree>
    <p:extLst>
      <p:ext uri="{BB962C8B-B14F-4D97-AF65-F5344CB8AC3E}">
        <p14:creationId xmlns:p14="http://schemas.microsoft.com/office/powerpoint/2010/main" val="261730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https://freefrontend.com/css-buttons/</a:t>
            </a:r>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12</a:t>
            </a:fld>
            <a:endParaRPr lang="en-US" altLang="zh-TW"/>
          </a:p>
        </p:txBody>
      </p:sp>
    </p:spTree>
    <p:extLst>
      <p:ext uri="{BB962C8B-B14F-4D97-AF65-F5344CB8AC3E}">
        <p14:creationId xmlns:p14="http://schemas.microsoft.com/office/powerpoint/2010/main" val="362543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Tool Bars are displayed on the top of the screen where as palettes are displayed on right or left and is mainly used to color the screen or modify the window and several icons are present on the window.</a:t>
            </a:r>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13</a:t>
            </a:fld>
            <a:endParaRPr lang="en-US" altLang="zh-TW"/>
          </a:p>
        </p:txBody>
      </p:sp>
    </p:spTree>
    <p:extLst>
      <p:ext uri="{BB962C8B-B14F-4D97-AF65-F5344CB8AC3E}">
        <p14:creationId xmlns:p14="http://schemas.microsoft.com/office/powerpoint/2010/main" val="31875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Tool Bars are displayed on the top of the screen where as palettes are displayed on right or left and is mainly used to color the screen or modify the window and several icons are present on the window.</a:t>
            </a:r>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14</a:t>
            </a:fld>
            <a:endParaRPr lang="en-US" altLang="zh-TW"/>
          </a:p>
        </p:txBody>
      </p:sp>
    </p:spTree>
    <p:extLst>
      <p:ext uri="{BB962C8B-B14F-4D97-AF65-F5344CB8AC3E}">
        <p14:creationId xmlns:p14="http://schemas.microsoft.com/office/powerpoint/2010/main" val="137612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试衣</a:t>
            </a:r>
            <a:r>
              <a:rPr lang="en-US" altLang="zh-CN" dirty="0" smtClean="0"/>
              <a:t>.</a:t>
            </a:r>
            <a:r>
              <a:rPr lang="en-US" altLang="zh-CN" dirty="0" err="1" smtClean="0"/>
              <a:t>avi</a:t>
            </a:r>
            <a:endParaRPr lang="en-US" altLang="zh-CN" dirty="0" smtClean="0"/>
          </a:p>
          <a:p>
            <a:r>
              <a:rPr lang="en-US" altLang="zh-CN" dirty="0" smtClean="0"/>
              <a:t>https://www.bilibili.com/video/BV1Rt411f7tv?from=search&amp;seid=5016407223941190180</a:t>
            </a:r>
            <a:endParaRPr lang="zh-CN" alt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23</a:t>
            </a:fld>
            <a:endParaRPr lang="en-US" altLang="zh-TW"/>
          </a:p>
        </p:txBody>
      </p:sp>
    </p:spTree>
    <p:extLst>
      <p:ext uri="{BB962C8B-B14F-4D97-AF65-F5344CB8AC3E}">
        <p14:creationId xmlns:p14="http://schemas.microsoft.com/office/powerpoint/2010/main" val="748170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sz="1200" dirty="0" smtClean="0"/>
              <a:t>The NASA website on the left consists of a large scrollable two-dimensional menu</a:t>
            </a:r>
          </a:p>
          <a:p>
            <a:pPr marL="628650" lvl="1" indent="-171450">
              <a:buFont typeface="Arial" panose="020B0604020202020204" pitchFamily="34" charset="0"/>
              <a:buChar char="•"/>
            </a:pPr>
            <a:r>
              <a:rPr lang="en-US" sz="1200" dirty="0" smtClean="0"/>
              <a:t>Below the main menu each square or rectangle is a large button</a:t>
            </a:r>
          </a:p>
          <a:p>
            <a:pPr marL="628650" lvl="1" indent="-171450">
              <a:buFont typeface="Arial" panose="020B0604020202020204" pitchFamily="34" charset="0"/>
              <a:buChar char="•"/>
            </a:pPr>
            <a:r>
              <a:rPr lang="en-US" sz="1200" dirty="0" smtClean="0"/>
              <a:t>Scrolling gives access to dozens of items easily updated and rearranged</a:t>
            </a:r>
          </a:p>
          <a:p>
            <a:pPr marL="628650" lvl="1" indent="-171450">
              <a:buFont typeface="Arial" panose="020B0604020202020204" pitchFamily="34" charset="0"/>
              <a:buChar char="•"/>
            </a:pPr>
            <a:r>
              <a:rPr lang="en-US" sz="1200" dirty="0" smtClean="0"/>
              <a:t>This adaptive grid design scales down nicely to the small displays</a:t>
            </a:r>
          </a:p>
          <a:p>
            <a:pPr marL="171450" indent="-171450">
              <a:buFont typeface="Arial" panose="020B0604020202020204" pitchFamily="34" charset="0"/>
              <a:buChar char="•"/>
            </a:pPr>
            <a:r>
              <a:rPr lang="en-US" sz="1200" dirty="0" smtClean="0"/>
              <a:t>Above is the same webpage displayed on an Android phone </a:t>
            </a:r>
          </a:p>
          <a:p>
            <a:pPr marL="628650" lvl="1" indent="-171450">
              <a:buFont typeface="Arial" panose="020B0604020202020204" pitchFamily="34" charset="0"/>
              <a:buChar char="•"/>
            </a:pPr>
            <a:r>
              <a:rPr lang="en-US" sz="1200" dirty="0" smtClean="0"/>
              <a:t>The grid now appears as a single column of items</a:t>
            </a:r>
          </a:p>
          <a:p>
            <a:r>
              <a:rPr lang="zh-CN" altLang="en-US" dirty="0" smtClean="0"/>
              <a:t>对比</a:t>
            </a:r>
            <a:r>
              <a:rPr lang="en-US" altLang="zh-CN" dirty="0" smtClean="0"/>
              <a:t>https://www.cdstm.cn/</a:t>
            </a:r>
          </a:p>
          <a:p>
            <a:r>
              <a:rPr lang="en-US" altLang="zh-CN" sz="1200" b="0" i="0" kern="1200" dirty="0" smtClean="0">
                <a:solidFill>
                  <a:schemeClr val="tx1"/>
                </a:solidFill>
                <a:effectLst/>
                <a:latin typeface="Times New Roman" panose="02020603050405020304" pitchFamily="18" charset="0"/>
                <a:ea typeface="+mn-ea"/>
                <a:cs typeface="+mn-cs"/>
              </a:rPr>
              <a:t>The telescope was first proposed in 1994. The project was approved by the </a:t>
            </a:r>
            <a:r>
              <a:rPr lang="en-US" altLang="zh-CN" sz="1200" b="0" i="0" u="none" strike="noStrike" kern="1200" dirty="0" smtClean="0">
                <a:solidFill>
                  <a:schemeClr val="tx1"/>
                </a:solidFill>
                <a:effectLst/>
                <a:latin typeface="Times New Roman" panose="02020603050405020304" pitchFamily="18" charset="0"/>
                <a:ea typeface="+mn-ea"/>
                <a:cs typeface="+mn-cs"/>
                <a:hlinkClick r:id="rId3" tooltip="National Development and Reform Commission"/>
              </a:rPr>
              <a:t>National Development and Reform Commission</a:t>
            </a:r>
            <a:r>
              <a:rPr lang="en-US" altLang="zh-CN" sz="1200" b="0" i="0" kern="1200" dirty="0" smtClean="0">
                <a:solidFill>
                  <a:schemeClr val="tx1"/>
                </a:solidFill>
                <a:effectLst/>
                <a:latin typeface="Times New Roman" panose="02020603050405020304" pitchFamily="18" charset="0"/>
                <a:ea typeface="+mn-ea"/>
                <a:cs typeface="+mn-cs"/>
              </a:rPr>
              <a:t> (NDRC) in July 2007.</a:t>
            </a:r>
            <a:r>
              <a:rPr lang="en-US" altLang="zh-CN" sz="1200" b="0" i="0" u="none" strike="noStrike" kern="1200" baseline="30000" dirty="0" smtClean="0">
                <a:solidFill>
                  <a:schemeClr val="tx1"/>
                </a:solidFill>
                <a:effectLst/>
                <a:latin typeface="Times New Roman" panose="02020603050405020304" pitchFamily="18" charset="0"/>
                <a:ea typeface="+mn-ea"/>
                <a:cs typeface="+mn-cs"/>
                <a:hlinkClick r:id="rId4"/>
              </a:rPr>
              <a:t>[15]</a:t>
            </a:r>
            <a:r>
              <a:rPr lang="en-US" altLang="zh-CN" sz="1200" b="0" i="0" kern="1200" dirty="0" smtClean="0">
                <a:solidFill>
                  <a:schemeClr val="tx1"/>
                </a:solidFill>
                <a:effectLst/>
                <a:latin typeface="Times New Roman" panose="02020603050405020304" pitchFamily="18" charset="0"/>
                <a:ea typeface="+mn-ea"/>
                <a:cs typeface="+mn-cs"/>
              </a:rPr>
              <a:t> A 65-person village was relocated from the valley to make room for the telescope</a:t>
            </a:r>
            <a:r>
              <a:rPr lang="en-US" altLang="zh-CN" sz="1200" b="0" i="0" u="none" strike="noStrike" kern="1200" baseline="30000" dirty="0" smtClean="0">
                <a:solidFill>
                  <a:schemeClr val="tx1"/>
                </a:solidFill>
                <a:effectLst/>
                <a:latin typeface="Times New Roman" panose="02020603050405020304" pitchFamily="18" charset="0"/>
                <a:ea typeface="+mn-ea"/>
                <a:cs typeface="+mn-cs"/>
                <a:hlinkClick r:id="rId5"/>
              </a:rPr>
              <a:t>[16]</a:t>
            </a:r>
            <a:r>
              <a:rPr lang="en-US" altLang="zh-CN" sz="1200" b="0" i="0" kern="1200" dirty="0" smtClean="0">
                <a:solidFill>
                  <a:schemeClr val="tx1"/>
                </a:solidFill>
                <a:effectLst/>
                <a:latin typeface="Times New Roman" panose="02020603050405020304" pitchFamily="18" charset="0"/>
                <a:ea typeface="+mn-ea"/>
                <a:cs typeface="+mn-cs"/>
              </a:rPr>
              <a:t> and an additional 9,110 people living within a 5 km radius of the telescope were relocated to create a </a:t>
            </a:r>
            <a:r>
              <a:rPr lang="en-US" altLang="zh-CN" sz="1200" b="0" i="0" u="none" strike="noStrike" kern="1200" dirty="0" smtClean="0">
                <a:solidFill>
                  <a:schemeClr val="tx1"/>
                </a:solidFill>
                <a:effectLst/>
                <a:latin typeface="Times New Roman" panose="02020603050405020304" pitchFamily="18" charset="0"/>
                <a:ea typeface="+mn-ea"/>
                <a:cs typeface="+mn-cs"/>
                <a:hlinkClick r:id="rId6" tooltip="Radio-quiet area"/>
              </a:rPr>
              <a:t>radio-quiet area</a:t>
            </a:r>
            <a:r>
              <a:rPr lang="en-US" altLang="zh-CN" sz="1200" b="0" i="0" kern="1200" dirty="0" smtClean="0">
                <a:solidFill>
                  <a:schemeClr val="tx1"/>
                </a:solidFill>
                <a:effectLst/>
                <a:latin typeface="Times New Roman" panose="02020603050405020304" pitchFamily="18" charset="0"/>
                <a:ea typeface="+mn-ea"/>
                <a:cs typeface="+mn-cs"/>
              </a:rPr>
              <a:t>.</a:t>
            </a:r>
            <a:r>
              <a:rPr lang="en-US" altLang="zh-CN" sz="1200" b="0" i="0" u="none" strike="noStrike" kern="1200" baseline="30000" dirty="0" smtClean="0">
                <a:solidFill>
                  <a:schemeClr val="tx1"/>
                </a:solidFill>
                <a:effectLst/>
                <a:latin typeface="Times New Roman" panose="02020603050405020304" pitchFamily="18" charset="0"/>
                <a:ea typeface="+mn-ea"/>
                <a:cs typeface="+mn-cs"/>
                <a:hlinkClick r:id="rId5"/>
              </a:rPr>
              <a:t>[16]</a:t>
            </a:r>
            <a:r>
              <a:rPr lang="en-US" altLang="zh-CN" sz="1200" b="0" i="0" kern="1200" dirty="0" smtClean="0">
                <a:solidFill>
                  <a:schemeClr val="tx1"/>
                </a:solidFill>
                <a:effectLst/>
                <a:latin typeface="Times New Roman" panose="02020603050405020304" pitchFamily="18" charset="0"/>
                <a:ea typeface="+mn-ea"/>
                <a:cs typeface="+mn-cs"/>
              </a:rPr>
              <a:t> The Chinese government spent around $269 million in poverty relief funds and bank loans for the relocation of the local residents, while the construction of the telescope itself cost US$180 million.</a:t>
            </a:r>
            <a:r>
              <a:rPr lang="en-US" altLang="zh-CN" sz="1200" b="0" i="0" u="none" strike="noStrike" kern="1200" baseline="30000" dirty="0" smtClean="0">
                <a:solidFill>
                  <a:schemeClr val="tx1"/>
                </a:solidFill>
                <a:effectLst/>
                <a:latin typeface="Times New Roman" panose="02020603050405020304" pitchFamily="18" charset="0"/>
                <a:ea typeface="+mn-ea"/>
                <a:cs typeface="+mn-cs"/>
                <a:hlinkClick r:id="rId7"/>
              </a:rPr>
              <a:t>[17]</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28</a:t>
            </a:fld>
            <a:endParaRPr lang="en-US" altLang="zh-TW"/>
          </a:p>
        </p:txBody>
      </p:sp>
    </p:spTree>
    <p:extLst>
      <p:ext uri="{BB962C8B-B14F-4D97-AF65-F5344CB8AC3E}">
        <p14:creationId xmlns:p14="http://schemas.microsoft.com/office/powerpoint/2010/main" val="204859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Content organization is similar to restaurant menus,</a:t>
            </a:r>
            <a:r>
              <a:rPr lang="en-US" altLang="zh-CN" baseline="0" dirty="0" smtClean="0"/>
              <a:t> which separate appetizers, main dishes, desserts, and beverages to help customers organize their selections.</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37</a:t>
            </a:fld>
            <a:endParaRPr lang="en-US" altLang="zh-TW"/>
          </a:p>
        </p:txBody>
      </p:sp>
    </p:spTree>
    <p:extLst>
      <p:ext uri="{BB962C8B-B14F-4D97-AF65-F5344CB8AC3E}">
        <p14:creationId xmlns:p14="http://schemas.microsoft.com/office/powerpoint/2010/main" val="34249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4/15/2021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4/15/2021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4/15/2021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4/15/2021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4/15/2021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4/15/2021</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4/15/2021</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4/15/2021</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4/15/2021</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4/15/2021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4/15/2021</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Fluid Navigation</a:t>
            </a:r>
            <a:endParaRPr lang="en-US"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Navigation by </a:t>
            </a:r>
            <a:r>
              <a:rPr lang="en-US" dirty="0" smtClean="0"/>
              <a:t>selection</a:t>
            </a:r>
            <a:endParaRPr lang="en-US" dirty="0"/>
          </a:p>
        </p:txBody>
      </p:sp>
      <p:sp>
        <p:nvSpPr>
          <p:cNvPr id="3" name="内容占位符 2"/>
          <p:cNvSpPr>
            <a:spLocks noGrp="1"/>
          </p:cNvSpPr>
          <p:nvPr>
            <p:ph idx="1"/>
          </p:nvPr>
        </p:nvSpPr>
        <p:spPr/>
        <p:txBody>
          <a:bodyPr/>
          <a:lstStyle/>
          <a:p>
            <a:r>
              <a:rPr lang="en-US" dirty="0" smtClean="0"/>
              <a:t>Choices can be presented explicitly</a:t>
            </a:r>
          </a:p>
          <a:p>
            <a:pPr lvl="1"/>
            <a:r>
              <a:rPr lang="en-US" dirty="0" smtClean="0"/>
              <a:t>Graphical techniques are an attractive way to present choices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11111" b="5556"/>
          <a:stretch/>
        </p:blipFill>
        <p:spPr>
          <a:xfrm>
            <a:off x="0" y="1949694"/>
            <a:ext cx="2787676" cy="4904245"/>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8890" b="7719"/>
          <a:stretch/>
        </p:blipFill>
        <p:spPr>
          <a:xfrm>
            <a:off x="1708124" y="1950270"/>
            <a:ext cx="2787676" cy="4907729"/>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10059" b="6548"/>
          <a:stretch/>
        </p:blipFill>
        <p:spPr>
          <a:xfrm>
            <a:off x="3917924" y="1950270"/>
            <a:ext cx="2787676" cy="4907729"/>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4446" b="12163"/>
          <a:stretch/>
        </p:blipFill>
        <p:spPr>
          <a:xfrm>
            <a:off x="6356324" y="1942581"/>
            <a:ext cx="2787676" cy="4907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42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Navigation by selection</a:t>
            </a:r>
          </a:p>
        </p:txBody>
      </p:sp>
      <p:sp>
        <p:nvSpPr>
          <p:cNvPr id="3" name="内容占位符 2"/>
          <p:cNvSpPr>
            <a:spLocks noGrp="1"/>
          </p:cNvSpPr>
          <p:nvPr>
            <p:ph idx="1"/>
          </p:nvPr>
        </p:nvSpPr>
        <p:spPr/>
        <p:txBody>
          <a:bodyPr/>
          <a:lstStyle/>
          <a:p>
            <a:r>
              <a:rPr lang="en-US" dirty="0" smtClean="0"/>
              <a:t>Binary menu</a:t>
            </a:r>
          </a:p>
          <a:p>
            <a:endParaRPr lang="en-US" dirty="0"/>
          </a:p>
          <a:p>
            <a:endParaRPr lang="en-US" dirty="0" smtClean="0"/>
          </a:p>
          <a:p>
            <a:endParaRPr lang="en-US" dirty="0"/>
          </a:p>
          <a:p>
            <a:r>
              <a:rPr lang="en-US" dirty="0" smtClean="0"/>
              <a:t>Grid menu</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7"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5545" y="1371600"/>
            <a:ext cx="2362200" cy="1143000"/>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495" y="3029211"/>
            <a:ext cx="2039155" cy="36195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735" y="3200400"/>
            <a:ext cx="1831982" cy="3663963"/>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t="3972" r="1965" b="6001"/>
          <a:stretch/>
        </p:blipFill>
        <p:spPr>
          <a:xfrm>
            <a:off x="5785461" y="1447800"/>
            <a:ext cx="2672739"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4149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Navigation by selection</a:t>
            </a:r>
          </a:p>
        </p:txBody>
      </p:sp>
      <p:sp>
        <p:nvSpPr>
          <p:cNvPr id="3" name="内容占位符 2"/>
          <p:cNvSpPr>
            <a:spLocks noGrp="1"/>
          </p:cNvSpPr>
          <p:nvPr>
            <p:ph idx="1"/>
          </p:nvPr>
        </p:nvSpPr>
        <p:spPr/>
        <p:txBody>
          <a:bodyPr/>
          <a:lstStyle/>
          <a:p>
            <a:r>
              <a:rPr lang="en-US" altLang="en-US" dirty="0" smtClean="0"/>
              <a:t>Series of choices</a:t>
            </a:r>
          </a:p>
          <a:p>
            <a:pPr lvl="1"/>
            <a:r>
              <a:rPr lang="en-US" altLang="en-US" dirty="0" smtClean="0"/>
              <a:t>Radio </a:t>
            </a:r>
            <a:r>
              <a:rPr lang="en-US" altLang="en-US" dirty="0"/>
              <a:t>Buttons and Checkboxes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pic>
        <p:nvPicPr>
          <p:cNvPr id="7"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538" y="2016535"/>
            <a:ext cx="4177030" cy="1354455"/>
          </a:xfrm>
          <a:prstGeom prst="rect">
            <a:avLst/>
          </a:prstGeom>
          <a:ln>
            <a:noFill/>
          </a:ln>
          <a:effectLst>
            <a:outerShdw blurRad="292100" dist="139700" dir="2700000" algn="tl" rotWithShape="0">
              <a:srgbClr val="333333">
                <a:alpha val="65000"/>
              </a:srgbClr>
            </a:outerShdw>
          </a:effectLst>
        </p:spPr>
      </p:pic>
      <p:pic>
        <p:nvPicPr>
          <p:cNvPr id="8"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011" y="1981200"/>
            <a:ext cx="3717290" cy="1384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885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251371" cy="680047"/>
          </a:xfrm>
        </p:spPr>
        <p:txBody>
          <a:bodyPr>
            <a:noAutofit/>
          </a:bodyPr>
          <a:lstStyle/>
          <a:p>
            <a:r>
              <a:rPr lang="en-US" altLang="en-US" sz="3000" dirty="0"/>
              <a:t>Menu bars, pop-up menus, toolbars, </a:t>
            </a:r>
            <a:r>
              <a:rPr lang="en-US" altLang="en-US" sz="3000" dirty="0" smtClean="0"/>
              <a:t>palettes, ribbons</a:t>
            </a:r>
            <a:endParaRPr lang="en-US" sz="3000" dirty="0"/>
          </a:p>
        </p:txBody>
      </p:sp>
      <p:sp>
        <p:nvSpPr>
          <p:cNvPr id="3" name="内容占位符 2"/>
          <p:cNvSpPr>
            <a:spLocks noGrp="1"/>
          </p:cNvSpPr>
          <p:nvPr>
            <p:ph idx="1"/>
          </p:nvPr>
        </p:nvSpPr>
        <p:spPr/>
        <p:txBody>
          <a:bodyPr/>
          <a:lstStyle/>
          <a:p>
            <a:r>
              <a:rPr lang="en-US" dirty="0" smtClean="0"/>
              <a:t>Menu bars are found at the top of applications or both at the top and on the side of the screen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70000" b="36134"/>
          <a:stretch/>
        </p:blipFill>
        <p:spPr>
          <a:xfrm>
            <a:off x="76200" y="2277638"/>
            <a:ext cx="2743200" cy="3284962"/>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4"/>
          <a:srcRect r="6458" b="6909"/>
          <a:stretch/>
        </p:blipFill>
        <p:spPr>
          <a:xfrm>
            <a:off x="2968919" y="2216643"/>
            <a:ext cx="6147573" cy="3345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457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251371" cy="680047"/>
          </a:xfrm>
        </p:spPr>
        <p:txBody>
          <a:bodyPr>
            <a:noAutofit/>
          </a:bodyPr>
          <a:lstStyle/>
          <a:p>
            <a:r>
              <a:rPr lang="en-US" altLang="en-US" sz="3000" dirty="0"/>
              <a:t>Menu bars, pop-up menus, toolbars, </a:t>
            </a:r>
            <a:r>
              <a:rPr lang="en-US" altLang="en-US" sz="3000" dirty="0" smtClean="0"/>
              <a:t>palettes, ribbons</a:t>
            </a:r>
            <a:endParaRPr lang="en-US" sz="3000" dirty="0"/>
          </a:p>
        </p:txBody>
      </p:sp>
      <p:sp>
        <p:nvSpPr>
          <p:cNvPr id="3" name="内容占位符 2"/>
          <p:cNvSpPr>
            <a:spLocks noGrp="1"/>
          </p:cNvSpPr>
          <p:nvPr>
            <p:ph idx="1"/>
          </p:nvPr>
        </p:nvSpPr>
        <p:spPr/>
        <p:txBody>
          <a:bodyPr/>
          <a:lstStyle/>
          <a:p>
            <a:r>
              <a:rPr lang="en-US" dirty="0" smtClean="0"/>
              <a:t>Palettes </a:t>
            </a:r>
            <a:r>
              <a:rPr lang="en-US" dirty="0"/>
              <a:t>are displayed on right or left and is mainly used to color the screen or modify the window and several icons are present on the window.</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pic>
        <p:nvPicPr>
          <p:cNvPr id="7" name="图片 6"/>
          <p:cNvPicPr>
            <a:picLocks noChangeAspect="1"/>
          </p:cNvPicPr>
          <p:nvPr/>
        </p:nvPicPr>
        <p:blipFill>
          <a:blip r:embed="rId3"/>
          <a:stretch>
            <a:fillRect/>
          </a:stretch>
        </p:blipFill>
        <p:spPr>
          <a:xfrm>
            <a:off x="1003635" y="2133600"/>
            <a:ext cx="2686050" cy="3790950"/>
          </a:xfrm>
          <a:prstGeom prst="rect">
            <a:avLst/>
          </a:prstGeom>
        </p:spPr>
      </p:pic>
      <p:pic>
        <p:nvPicPr>
          <p:cNvPr id="8" name="图片 7"/>
          <p:cNvPicPr>
            <a:picLocks noChangeAspect="1"/>
          </p:cNvPicPr>
          <p:nvPr/>
        </p:nvPicPr>
        <p:blipFill rotWithShape="1">
          <a:blip r:embed="rId4"/>
          <a:srcRect b="27536"/>
          <a:stretch/>
        </p:blipFill>
        <p:spPr>
          <a:xfrm>
            <a:off x="4038600" y="2133600"/>
            <a:ext cx="2714625" cy="3810000"/>
          </a:xfrm>
          <a:prstGeom prst="rect">
            <a:avLst/>
          </a:prstGeom>
        </p:spPr>
      </p:pic>
    </p:spTree>
    <p:extLst>
      <p:ext uri="{BB962C8B-B14F-4D97-AF65-F5344CB8AC3E}">
        <p14:creationId xmlns:p14="http://schemas.microsoft.com/office/powerpoint/2010/main" val="1495224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3275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altLang="zh-CN" dirty="0" smtClean="0"/>
              <a:t>Accordion menus</a:t>
            </a:r>
          </a:p>
          <a:p>
            <a:pPr lvl="1"/>
            <a:r>
              <a:rPr lang="en-US" dirty="0" smtClean="0"/>
              <a:t>Advantages: Users don’t have to scroll too far to find submenu items</a:t>
            </a:r>
          </a:p>
          <a:p>
            <a:pPr lvl="1"/>
            <a:r>
              <a:rPr lang="en-US" dirty="0" smtClean="0"/>
              <a:t>Disadvantages: When the menu structure is too deep, it’s not easy for users to find the target item</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pic>
        <p:nvPicPr>
          <p:cNvPr id="8" name="图片 7"/>
          <p:cNvPicPr>
            <a:picLocks noChangeAspect="1"/>
          </p:cNvPicPr>
          <p:nvPr/>
        </p:nvPicPr>
        <p:blipFill>
          <a:blip r:embed="rId2"/>
          <a:stretch>
            <a:fillRect/>
          </a:stretch>
        </p:blipFill>
        <p:spPr>
          <a:xfrm>
            <a:off x="2305136" y="2554602"/>
            <a:ext cx="4536107" cy="4323477"/>
          </a:xfrm>
          <a:prstGeom prst="rect">
            <a:avLst/>
          </a:prstGeom>
        </p:spPr>
      </p:pic>
    </p:spTree>
    <p:extLst>
      <p:ext uri="{BB962C8B-B14F-4D97-AF65-F5344CB8AC3E}">
        <p14:creationId xmlns:p14="http://schemas.microsoft.com/office/powerpoint/2010/main" val="3964713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1751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altLang="zh-CN" dirty="0" smtClean="0"/>
              <a:t>Large submenus are expanded below or to the side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pic>
        <p:nvPicPr>
          <p:cNvPr id="7" name="图片 6"/>
          <p:cNvPicPr>
            <a:picLocks noChangeAspect="1"/>
          </p:cNvPicPr>
          <p:nvPr/>
        </p:nvPicPr>
        <p:blipFill rotWithShape="1">
          <a:blip r:embed="rId2"/>
          <a:srcRect t="12448" r="41214" b="7603"/>
          <a:stretch/>
        </p:blipFill>
        <p:spPr>
          <a:xfrm>
            <a:off x="1338373" y="1499461"/>
            <a:ext cx="6519505" cy="4777227"/>
          </a:xfrm>
          <a:prstGeom prst="rect">
            <a:avLst/>
          </a:prstGeom>
        </p:spPr>
      </p:pic>
    </p:spTree>
    <p:extLst>
      <p:ext uri="{BB962C8B-B14F-4D97-AF65-F5344CB8AC3E}">
        <p14:creationId xmlns:p14="http://schemas.microsoft.com/office/powerpoint/2010/main" val="3882130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1751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altLang="zh-CN" dirty="0" smtClean="0"/>
              <a:t>The limited screen space of mobile devices leads to limited items</a:t>
            </a:r>
          </a:p>
          <a:p>
            <a:r>
              <a:rPr lang="en-US" dirty="0" smtClean="0"/>
              <a:t>Menu items are moved into a separate screen that is accessible from a main menu icon          (</a:t>
            </a:r>
            <a:r>
              <a:rPr lang="en-US" altLang="zh-CN" i="1" dirty="0" smtClean="0"/>
              <a:t>hamburger menu </a:t>
            </a:r>
            <a:r>
              <a:rPr lang="en-US" altLang="zh-CN" dirty="0" smtClean="0"/>
              <a:t>icon</a:t>
            </a:r>
            <a:r>
              <a:rPr lang="en-US" dirty="0" smtClean="0"/>
              <a:t>)</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574309"/>
            <a:ext cx="2090580" cy="371658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64" y="2574309"/>
            <a:ext cx="2090580" cy="3716586"/>
          </a:xfrm>
          <a:prstGeom prst="rect">
            <a:avLst/>
          </a:prstGeom>
          <a:ln>
            <a:noFill/>
          </a:ln>
          <a:effectLst>
            <a:outerShdw blurRad="292100" dist="139700" dir="2700000" algn="tl" rotWithShape="0">
              <a:srgbClr val="333333">
                <a:alpha val="65000"/>
              </a:srgbClr>
            </a:outerShdw>
          </a:effectLst>
        </p:spPr>
      </p:pic>
      <p:pic>
        <p:nvPicPr>
          <p:cNvPr id="10" name="Picture 13"/>
          <p:cNvPicPr/>
          <p:nvPr/>
        </p:nvPicPr>
        <p:blipFill>
          <a:blip r:embed="rId4">
            <a:extLst>
              <a:ext uri="{28A0092B-C50C-407E-A947-70E740481C1C}">
                <a14:useLocalDpi xmlns:a14="http://schemas.microsoft.com/office/drawing/2010/main"/>
              </a:ext>
            </a:extLst>
          </a:blip>
          <a:srcRect/>
          <a:stretch>
            <a:fillRect/>
          </a:stretch>
        </p:blipFill>
        <p:spPr bwMode="auto">
          <a:xfrm>
            <a:off x="3657600" y="2047058"/>
            <a:ext cx="424180" cy="307340"/>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269228"/>
            <a:ext cx="1905000" cy="4021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51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1751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dirty="0" smtClean="0"/>
              <a:t>Pop-up menus appear when clicking or tapping with a pointing device</a:t>
            </a:r>
          </a:p>
          <a:p>
            <a:r>
              <a:rPr lang="en-US" dirty="0" smtClean="0"/>
              <a:t>When the content of the pop-up menu depends on the cursor position, it is called a </a:t>
            </a:r>
            <a:r>
              <a:rPr lang="en-US" dirty="0" smtClean="0">
                <a:solidFill>
                  <a:srgbClr val="FF0000"/>
                </a:solidFill>
              </a:rPr>
              <a:t>context menu</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874" t="21814" r="13661" b="10924"/>
          <a:stretch/>
        </p:blipFill>
        <p:spPr>
          <a:xfrm>
            <a:off x="1600200" y="2505798"/>
            <a:ext cx="6629400" cy="3773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9791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2513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dirty="0" smtClean="0"/>
              <a:t>Pop-up menus can also be organized in a circle to form </a:t>
            </a:r>
            <a:r>
              <a:rPr lang="en-US" i="1" dirty="0" smtClean="0"/>
              <a:t>pie menus</a:t>
            </a:r>
          </a:p>
          <a:p>
            <a:pPr lvl="1"/>
            <a:r>
              <a:rPr lang="en-US" dirty="0" smtClean="0"/>
              <a:t>Advantages: The average distance to travel to select an item is smaller than linear menus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040" y="2438400"/>
            <a:ext cx="4686300" cy="3514725"/>
          </a:xfrm>
          <a:prstGeom prst="rect">
            <a:avLst/>
          </a:prstGeom>
        </p:spPr>
      </p:pic>
    </p:spTree>
    <p:extLst>
      <p:ext uri="{BB962C8B-B14F-4D97-AF65-F5344CB8AC3E}">
        <p14:creationId xmlns:p14="http://schemas.microsoft.com/office/powerpoint/2010/main" val="3403608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t>Navigation by selection</a:t>
            </a:r>
          </a:p>
          <a:p>
            <a:r>
              <a:rPr lang="en-US" dirty="0" smtClean="0"/>
              <a:t>Small displays</a:t>
            </a:r>
          </a:p>
          <a:p>
            <a:r>
              <a:rPr lang="en-US" dirty="0" smtClean="0"/>
              <a:t>Content organization</a:t>
            </a:r>
          </a:p>
          <a:p>
            <a:r>
              <a:rPr lang="en-US" dirty="0" smtClean="0"/>
              <a:t>Audio menus</a:t>
            </a:r>
          </a:p>
          <a:p>
            <a:r>
              <a:rPr lang="en-US" dirty="0" smtClean="0"/>
              <a:t>Form fill-in and dialog boxes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1169040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4037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altLang="zh-CN" dirty="0" smtClean="0"/>
              <a:t>Toolbars, iconic menus, and palettes can offer many actions that users can select with a click and apply to a displayed object</a:t>
            </a:r>
          </a:p>
          <a:p>
            <a:r>
              <a:rPr lang="en-US" dirty="0" smtClean="0"/>
              <a:t>Users need to be able to customize toolbars</a:t>
            </a:r>
          </a:p>
          <a:p>
            <a:pPr lvl="1"/>
            <a:r>
              <a:rPr lang="en-US" dirty="0" smtClean="0"/>
              <a:t>Users can eliminate most or all the toolbars and palettes to conserve screen space</a:t>
            </a:r>
          </a:p>
          <a:p>
            <a:pPr lvl="1"/>
            <a:r>
              <a:rPr lang="en-US" dirty="0" smtClean="0"/>
              <a:t>Experts can have dense menus with many small icons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pic>
        <p:nvPicPr>
          <p:cNvPr id="7" name="Picture 4" descr="Macintosh HD:Users:plaisant:Documents:Dropbox:DTUI6 shared:DTUI6-Drafts:Chapter 01 new - old chapter 1:Figures-ch01:Fig 01.XX autodesk sketchbook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0062" y="3048000"/>
            <a:ext cx="5675282" cy="3770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541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175171" cy="680047"/>
          </a:xfrm>
        </p:spPr>
        <p:txBody>
          <a:bodyPr>
            <a:noAutofit/>
          </a:bodyPr>
          <a:lstStyle/>
          <a:p>
            <a:r>
              <a:rPr lang="fr-FR" sz="3000" dirty="0"/>
              <a:t>Menu bars, pop-up menus, toolbars, palettes, ribbons</a:t>
            </a:r>
            <a:endParaRPr lang="en-US" sz="3000" dirty="0"/>
          </a:p>
        </p:txBody>
      </p:sp>
      <p:sp>
        <p:nvSpPr>
          <p:cNvPr id="3" name="内容占位符 2"/>
          <p:cNvSpPr>
            <a:spLocks noGrp="1"/>
          </p:cNvSpPr>
          <p:nvPr>
            <p:ph idx="1"/>
          </p:nvPr>
        </p:nvSpPr>
        <p:spPr/>
        <p:txBody>
          <a:bodyPr/>
          <a:lstStyle/>
          <a:p>
            <a:r>
              <a:rPr lang="en-US" dirty="0" smtClean="0"/>
              <a:t>Ribbons ere introduced in Office 2007</a:t>
            </a:r>
          </a:p>
          <a:p>
            <a:r>
              <a:rPr lang="en-US" dirty="0" smtClean="0"/>
              <a:t>Ribbons attempt to replace menus and toolbars by one-inch tabs grouping commands by task</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pic>
        <p:nvPicPr>
          <p:cNvPr id="7" name="图片 6"/>
          <p:cNvPicPr>
            <a:picLocks noChangeAspect="1"/>
          </p:cNvPicPr>
          <p:nvPr/>
        </p:nvPicPr>
        <p:blipFill rotWithShape="1">
          <a:blip r:embed="rId2"/>
          <a:srcRect r="2509"/>
          <a:stretch/>
        </p:blipFill>
        <p:spPr>
          <a:xfrm>
            <a:off x="156576" y="2209800"/>
            <a:ext cx="8883099" cy="1538992"/>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3"/>
          <a:stretch>
            <a:fillRect/>
          </a:stretch>
        </p:blipFill>
        <p:spPr>
          <a:xfrm>
            <a:off x="369025" y="3907351"/>
            <a:ext cx="8458200" cy="1784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687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Shortcuts and gestures for rapid interaction</a:t>
            </a:r>
            <a:endParaRPr lang="en-US" dirty="0"/>
          </a:p>
        </p:txBody>
      </p:sp>
      <p:sp>
        <p:nvSpPr>
          <p:cNvPr id="3" name="内容占位符 2"/>
          <p:cNvSpPr>
            <a:spLocks noGrp="1"/>
          </p:cNvSpPr>
          <p:nvPr>
            <p:ph idx="1"/>
          </p:nvPr>
        </p:nvSpPr>
        <p:spPr/>
        <p:txBody>
          <a:bodyPr/>
          <a:lstStyle/>
          <a:p>
            <a:r>
              <a:rPr lang="en-US" dirty="0" smtClean="0">
                <a:solidFill>
                  <a:srgbClr val="FF0000"/>
                </a:solidFill>
              </a:rPr>
              <a:t>Keyboard shortcuts</a:t>
            </a:r>
            <a:r>
              <a:rPr lang="en-US" dirty="0" smtClean="0"/>
              <a:t>/</a:t>
            </a:r>
            <a:r>
              <a:rPr lang="en-US" dirty="0" smtClean="0">
                <a:solidFill>
                  <a:srgbClr val="FF0000"/>
                </a:solidFill>
              </a:rPr>
              <a:t>hotkeys</a:t>
            </a:r>
            <a:r>
              <a:rPr lang="en-US" dirty="0" smtClean="0"/>
              <a:t> are essential for expert users</a:t>
            </a:r>
          </a:p>
          <a:p>
            <a:pPr lvl="1"/>
            <a:r>
              <a:rPr lang="en-US" dirty="0" smtClean="0"/>
              <a:t>Ctrl-C, Ctrl-V, </a:t>
            </a:r>
            <a:r>
              <a:rPr lang="en-US" dirty="0" err="1" smtClean="0"/>
              <a:t>etc</a:t>
            </a:r>
            <a:endParaRPr lang="en-US" dirty="0" smtClean="0"/>
          </a:p>
          <a:p>
            <a:r>
              <a:rPr lang="en-US" dirty="0" smtClean="0"/>
              <a:t>The first letter of the command is often used for the shortcut</a:t>
            </a:r>
          </a:p>
          <a:p>
            <a:r>
              <a:rPr lang="en-US" dirty="0" smtClean="0"/>
              <a:t>Shortcuts should be used consistently across applications</a:t>
            </a:r>
          </a:p>
          <a:p>
            <a:r>
              <a:rPr lang="en-US" dirty="0" smtClean="0"/>
              <a:t>Learning shortcuts is one useful way to reaching expert performance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70000" b="36134"/>
          <a:stretch/>
        </p:blipFill>
        <p:spPr>
          <a:xfrm>
            <a:off x="3048000" y="3357386"/>
            <a:ext cx="2743200" cy="3284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604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Shortcuts and gestures for rapid interaction</a:t>
            </a:r>
          </a:p>
        </p:txBody>
      </p:sp>
      <p:sp>
        <p:nvSpPr>
          <p:cNvPr id="3" name="内容占位符 2"/>
          <p:cNvSpPr>
            <a:spLocks noGrp="1"/>
          </p:cNvSpPr>
          <p:nvPr>
            <p:ph idx="1"/>
          </p:nvPr>
        </p:nvSpPr>
        <p:spPr/>
        <p:txBody>
          <a:bodyPr/>
          <a:lstStyle/>
          <a:p>
            <a:r>
              <a:rPr lang="en-US" dirty="0" smtClean="0"/>
              <a:t>Since typing keyboard shortcuts become impractical with touchscreen devices, gestures often serve as a shortcut for rapid selection</a:t>
            </a:r>
          </a:p>
          <a:p>
            <a:r>
              <a:rPr lang="en-US" dirty="0" smtClean="0"/>
              <a:t>Gestures can be hard to discover and learn and have few or no affordances</a:t>
            </a:r>
          </a:p>
          <a:p>
            <a:r>
              <a:rPr lang="en-US" dirty="0" smtClean="0"/>
              <a:t>Careful design and use of gestures can bead to fluid navigation for expert users but cause frustration when actions are triggered inadvertently</a:t>
            </a:r>
          </a:p>
          <a:p>
            <a:r>
              <a:rPr lang="en-US" dirty="0"/>
              <a:t>Allowing users to customize the gestures may help users remember them and provide better accessibility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23</a:t>
            </a:fld>
            <a:endParaRPr lang="en-US" altLang="zh-TW"/>
          </a:p>
        </p:txBody>
      </p:sp>
    </p:spTree>
    <p:extLst>
      <p:ext uri="{BB962C8B-B14F-4D97-AF65-F5344CB8AC3E}">
        <p14:creationId xmlns:p14="http://schemas.microsoft.com/office/powerpoint/2010/main" val="209960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a:t>Shortcuts and gestures for rapid interaction</a:t>
            </a:r>
          </a:p>
        </p:txBody>
      </p:sp>
      <p:sp>
        <p:nvSpPr>
          <p:cNvPr id="3" name="内容占位符 2"/>
          <p:cNvSpPr>
            <a:spLocks noGrp="1"/>
          </p:cNvSpPr>
          <p:nvPr>
            <p:ph idx="1"/>
          </p:nvPr>
        </p:nvSpPr>
        <p:spPr/>
        <p:txBody>
          <a:bodyPr/>
          <a:lstStyle/>
          <a:p>
            <a:r>
              <a:rPr lang="en-US" dirty="0"/>
              <a:t>Examples of common gestures and their effect:</a:t>
            </a:r>
          </a:p>
          <a:p>
            <a:pPr lvl="1"/>
            <a:r>
              <a:rPr lang="en-US" dirty="0"/>
              <a:t>Tap: select </a:t>
            </a:r>
          </a:p>
          <a:p>
            <a:pPr lvl="1"/>
            <a:r>
              <a:rPr lang="en-US" dirty="0"/>
              <a:t>Long press:  varied, from magnified cursor (iOS) to showing a tooltip (Windows 8)</a:t>
            </a:r>
          </a:p>
          <a:p>
            <a:pPr lvl="1"/>
            <a:r>
              <a:rPr lang="en-US" dirty="0"/>
              <a:t>Double tap:  varied, e.g. zoom (iOS) </a:t>
            </a:r>
          </a:p>
          <a:p>
            <a:pPr lvl="1"/>
            <a:r>
              <a:rPr lang="en-US" dirty="0"/>
              <a:t>Small swipe: varied, e.g. move location or order of objects, reveal a delete button</a:t>
            </a:r>
          </a:p>
          <a:p>
            <a:pPr lvl="1"/>
            <a:r>
              <a:rPr lang="en-US" dirty="0"/>
              <a:t>Large swipe: usually scroll</a:t>
            </a:r>
          </a:p>
          <a:p>
            <a:pPr lvl="1"/>
            <a:r>
              <a:rPr lang="en-US" dirty="0"/>
              <a:t>Rapid swipe or fling: fast scroll with inertia </a:t>
            </a:r>
          </a:p>
          <a:p>
            <a:pPr lvl="1"/>
            <a:r>
              <a:rPr lang="en-US" dirty="0"/>
              <a:t>Pinch and spread:  zoom in and out</a:t>
            </a:r>
          </a:p>
          <a:p>
            <a:pPr lvl="1"/>
            <a:r>
              <a:rPr lang="en-US" dirty="0"/>
              <a:t>Variation with two or more fingers: varied effects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24</a:t>
            </a:fld>
            <a:endParaRPr lang="en-US" altLang="zh-TW"/>
          </a:p>
        </p:txBody>
      </p:sp>
    </p:spTree>
    <p:extLst>
      <p:ext uri="{BB962C8B-B14F-4D97-AF65-F5344CB8AC3E}">
        <p14:creationId xmlns:p14="http://schemas.microsoft.com/office/powerpoint/2010/main" val="2095416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Long lists</a:t>
            </a:r>
            <a:endParaRPr lang="en-US" dirty="0"/>
          </a:p>
        </p:txBody>
      </p:sp>
      <p:sp>
        <p:nvSpPr>
          <p:cNvPr id="3" name="内容占位符 2"/>
          <p:cNvSpPr>
            <a:spLocks noGrp="1"/>
          </p:cNvSpPr>
          <p:nvPr>
            <p:ph idx="1"/>
          </p:nvPr>
        </p:nvSpPr>
        <p:spPr/>
        <p:txBody>
          <a:bodyPr/>
          <a:lstStyle/>
          <a:p>
            <a:r>
              <a:rPr lang="en-US" dirty="0" smtClean="0"/>
              <a:t>Sometimes the menu items may be too long to be displayed</a:t>
            </a:r>
          </a:p>
          <a:p>
            <a:r>
              <a:rPr lang="en-US" dirty="0" smtClean="0"/>
              <a:t>A common solution is to create a tree-structured menu</a:t>
            </a:r>
          </a:p>
          <a:p>
            <a:r>
              <a:rPr lang="en-US" dirty="0" smtClean="0"/>
              <a:t>Typical lists are alphabetically ordered, but categorical lists may be useful</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extLst>
      <p:ext uri="{BB962C8B-B14F-4D97-AF65-F5344CB8AC3E}">
        <p14:creationId xmlns:p14="http://schemas.microsoft.com/office/powerpoint/2010/main" val="3562782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Long lists</a:t>
            </a:r>
          </a:p>
        </p:txBody>
      </p:sp>
      <p:sp>
        <p:nvSpPr>
          <p:cNvPr id="3" name="内容占位符 2"/>
          <p:cNvSpPr>
            <a:spLocks noGrp="1"/>
          </p:cNvSpPr>
          <p:nvPr>
            <p:ph idx="1"/>
          </p:nvPr>
        </p:nvSpPr>
        <p:spPr/>
        <p:txBody>
          <a:bodyPr/>
          <a:lstStyle/>
          <a:p>
            <a:r>
              <a:rPr lang="en-US" dirty="0" smtClean="0"/>
              <a:t>Scrolling menus, combo boxes, and fisheye menus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26</a:t>
            </a:fld>
            <a:endParaRPr lang="en-US" altLang="zh-TW"/>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 y="1149682"/>
            <a:ext cx="9133308" cy="5708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616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Long lists</a:t>
            </a:r>
          </a:p>
        </p:txBody>
      </p:sp>
      <p:sp>
        <p:nvSpPr>
          <p:cNvPr id="3" name="内容占位符 2"/>
          <p:cNvSpPr>
            <a:spLocks noGrp="1"/>
          </p:cNvSpPr>
          <p:nvPr>
            <p:ph idx="1"/>
          </p:nvPr>
        </p:nvSpPr>
        <p:spPr/>
        <p:txBody>
          <a:bodyPr/>
          <a:lstStyle/>
          <a:p>
            <a:r>
              <a:rPr lang="en-US" dirty="0" smtClean="0"/>
              <a:t>Sliders and </a:t>
            </a:r>
            <a:r>
              <a:rPr lang="en-US" dirty="0" err="1" smtClean="0"/>
              <a:t>alphasliders</a:t>
            </a:r>
            <a:endParaRPr lang="en-US" dirty="0" smtClean="0"/>
          </a:p>
          <a:p>
            <a:pPr lvl="1"/>
            <a:r>
              <a:rPr lang="en-US" dirty="0"/>
              <a:t>When items consist of ranges or numerical values, a slider is a natural choice to allow the selection of a value</a:t>
            </a:r>
          </a:p>
          <a:p>
            <a:pPr lvl="1"/>
            <a:r>
              <a:rPr lang="en-US" dirty="0"/>
              <a:t>The alpha-slider uses multiple levels of granularity in moving the slider thumb and therefore can support tens or hundreds of thousand of items</a:t>
            </a:r>
          </a:p>
          <a:p>
            <a:pPr lvl="1"/>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pic>
        <p:nvPicPr>
          <p:cNvPr id="1026" name="Picture 2" descr="Example icons for a horizontal AlphaSlider."/>
          <p:cNvPicPr>
            <a:picLocks noChangeAspect="1" noChangeArrowheads="1"/>
          </p:cNvPicPr>
          <p:nvPr/>
        </p:nvPicPr>
        <p:blipFill rotWithShape="1">
          <a:blip r:embed="rId2">
            <a:extLst>
              <a:ext uri="{28A0092B-C50C-407E-A947-70E740481C1C}">
                <a14:useLocalDpi xmlns:a14="http://schemas.microsoft.com/office/drawing/2010/main" val="0"/>
              </a:ext>
            </a:extLst>
          </a:blip>
          <a:srcRect l="1293" t="17057" r="825"/>
          <a:stretch/>
        </p:blipFill>
        <p:spPr bwMode="auto">
          <a:xfrm>
            <a:off x="1207576" y="4280148"/>
            <a:ext cx="7924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49" y="2887781"/>
            <a:ext cx="2905626"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34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Long lists</a:t>
            </a:r>
          </a:p>
        </p:txBody>
      </p:sp>
      <p:sp>
        <p:nvSpPr>
          <p:cNvPr id="3" name="内容占位符 2"/>
          <p:cNvSpPr>
            <a:spLocks noGrp="1"/>
          </p:cNvSpPr>
          <p:nvPr>
            <p:ph idx="1"/>
          </p:nvPr>
        </p:nvSpPr>
        <p:spPr/>
        <p:txBody>
          <a:bodyPr/>
          <a:lstStyle/>
          <a:p>
            <a:r>
              <a:rPr lang="en-US" dirty="0" smtClean="0"/>
              <a:t>Two-dimensional mega menus </a:t>
            </a:r>
            <a:r>
              <a:rPr lang="en-US" altLang="zh-CN" dirty="0" smtClean="0"/>
              <a:t>give</a:t>
            </a:r>
            <a:r>
              <a:rPr lang="en-US" altLang="zh-CN" dirty="0"/>
              <a:t> </a:t>
            </a:r>
            <a:r>
              <a:rPr lang="en-US" altLang="zh-CN" dirty="0" smtClean="0"/>
              <a:t>users a good overview of the choices, reduce the number of required actions, and allow rapid selection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28</a:t>
            </a:fld>
            <a:endParaRPr lang="en-US" altLang="zh-TW"/>
          </a:p>
        </p:txBody>
      </p:sp>
      <p:pic>
        <p:nvPicPr>
          <p:cNvPr id="7" name="Picture 8" descr="Macintosh HD:Users:plaisant:Documents:Dropbox:DTUI6 shared:DTUI6-Drafts:Chapter 08 new - old chapter 6 - navigation:figures-ch08:fig 08-XX Nasa big menu.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63" y="2057400"/>
            <a:ext cx="4066952" cy="4116615"/>
          </a:xfrm>
          <a:prstGeom prst="rect">
            <a:avLst/>
          </a:prstGeom>
          <a:ln>
            <a:noFill/>
          </a:ln>
          <a:effectLst>
            <a:outerShdw blurRad="292100" dist="139700" dir="2700000" algn="tl" rotWithShape="0">
              <a:srgbClr val="333333">
                <a:alpha val="65000"/>
              </a:srgbClr>
            </a:outerShdw>
          </a:effectLst>
        </p:spPr>
      </p:pic>
      <p:pic>
        <p:nvPicPr>
          <p:cNvPr id="8" name="Picture 9" descr="Macintosh HD:Users:plaisant:Documents:Dropbox:DTUI6 shared:DTUI6-Drafts:Chapter 08 new - old chapter 6 - navigation:figures-ch08:Fig 08-xx nasa-androi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5970" y="2057400"/>
            <a:ext cx="1991544" cy="327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85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Long lists</a:t>
            </a:r>
          </a:p>
        </p:txBody>
      </p:sp>
      <p:sp>
        <p:nvSpPr>
          <p:cNvPr id="3" name="内容占位符 2"/>
          <p:cNvSpPr>
            <a:spLocks noGrp="1"/>
          </p:cNvSpPr>
          <p:nvPr>
            <p:ph idx="1"/>
          </p:nvPr>
        </p:nvSpPr>
        <p:spPr/>
        <p:txBody>
          <a:bodyPr/>
          <a:lstStyle/>
          <a:p>
            <a:r>
              <a:rPr lang="en-US" dirty="0" smtClean="0"/>
              <a:t>Some designers choose the more sober style of a text-only large 2D menu</a:t>
            </a:r>
          </a:p>
          <a:p>
            <a:pPr lvl="1"/>
            <a:r>
              <a:rPr lang="en-US" dirty="0" smtClean="0"/>
              <a:t>Allow users to rapidly scan hundreds of choices</a:t>
            </a:r>
          </a:p>
          <a:p>
            <a:pPr lvl="1"/>
            <a:r>
              <a:rPr lang="en-US" dirty="0" smtClean="0"/>
              <a:t>Appealing for websites with little or no competition </a:t>
            </a:r>
          </a:p>
          <a:p>
            <a:pPr lvl="1"/>
            <a:r>
              <a:rPr lang="en-US" dirty="0" smtClean="0"/>
              <a:t>A site map</a:t>
            </a:r>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pic>
        <p:nvPicPr>
          <p:cNvPr id="8" name="图片 7"/>
          <p:cNvPicPr>
            <a:picLocks noChangeAspect="1"/>
          </p:cNvPicPr>
          <p:nvPr/>
        </p:nvPicPr>
        <p:blipFill>
          <a:blip r:embed="rId2"/>
          <a:stretch>
            <a:fillRect/>
          </a:stretch>
        </p:blipFill>
        <p:spPr>
          <a:xfrm>
            <a:off x="1233778" y="2667000"/>
            <a:ext cx="6728695" cy="3467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7940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chemeClr val="bg1">
                    <a:lumMod val="75000"/>
                  </a:schemeClr>
                </a:solidFill>
              </a:rPr>
              <a:t>Navigation by selection</a:t>
            </a:r>
          </a:p>
          <a:p>
            <a:r>
              <a:rPr lang="en-US" dirty="0">
                <a:solidFill>
                  <a:schemeClr val="bg1">
                    <a:lumMod val="75000"/>
                  </a:schemeClr>
                </a:solidFill>
              </a:rPr>
              <a:t>Small displays</a:t>
            </a:r>
          </a:p>
          <a:p>
            <a:r>
              <a:rPr lang="en-US" dirty="0">
                <a:solidFill>
                  <a:schemeClr val="bg1">
                    <a:lumMod val="75000"/>
                  </a:schemeClr>
                </a:solidFill>
              </a:rPr>
              <a:t>Content organization</a:t>
            </a:r>
          </a:p>
          <a:p>
            <a:r>
              <a:rPr lang="en-US" dirty="0">
                <a:solidFill>
                  <a:schemeClr val="bg1">
                    <a:lumMod val="75000"/>
                  </a:schemeClr>
                </a:solidFill>
              </a:rPr>
              <a:t>Audio menus</a:t>
            </a:r>
          </a:p>
          <a:p>
            <a:r>
              <a:rPr lang="en-US" dirty="0">
                <a:solidFill>
                  <a:schemeClr val="bg1">
                    <a:lumMod val="75000"/>
                  </a:schemeClr>
                </a:solidFill>
              </a:rPr>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4223067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Long lists</a:t>
            </a:r>
          </a:p>
        </p:txBody>
      </p:sp>
      <p:sp>
        <p:nvSpPr>
          <p:cNvPr id="3" name="内容占位符 2"/>
          <p:cNvSpPr>
            <a:spLocks noGrp="1"/>
          </p:cNvSpPr>
          <p:nvPr>
            <p:ph idx="1"/>
          </p:nvPr>
        </p:nvSpPr>
        <p:spPr/>
        <p:txBody>
          <a:bodyPr/>
          <a:lstStyle/>
          <a:p>
            <a:r>
              <a:rPr lang="en-US" dirty="0" smtClean="0"/>
              <a:t>Tag clouds </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154" y="2409089"/>
            <a:ext cx="7902071" cy="2340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4012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Linear versus simultaneous presentation</a:t>
            </a:r>
            <a:endParaRPr lang="en-US" dirty="0"/>
          </a:p>
        </p:txBody>
      </p:sp>
      <p:sp>
        <p:nvSpPr>
          <p:cNvPr id="3" name="内容占位符 2"/>
          <p:cNvSpPr>
            <a:spLocks noGrp="1"/>
          </p:cNvSpPr>
          <p:nvPr>
            <p:ph idx="1"/>
          </p:nvPr>
        </p:nvSpPr>
        <p:spPr/>
        <p:txBody>
          <a:bodyPr/>
          <a:lstStyle/>
          <a:p>
            <a:r>
              <a:rPr lang="en-US" dirty="0" smtClean="0"/>
              <a:t>A sequence of interdependent menus can be used to guide users through a series of choices</a:t>
            </a:r>
          </a:p>
          <a:p>
            <a:pPr lvl="1"/>
            <a:r>
              <a:rPr lang="en-US" dirty="0" smtClean="0"/>
              <a:t>Pizza-ordering interface</a:t>
            </a:r>
          </a:p>
          <a:p>
            <a:pPr lvl="1"/>
            <a:r>
              <a:rPr lang="en-US" dirty="0" smtClean="0"/>
              <a:t>Installation wizards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extLst>
      <p:ext uri="{BB962C8B-B14F-4D97-AF65-F5344CB8AC3E}">
        <p14:creationId xmlns:p14="http://schemas.microsoft.com/office/powerpoint/2010/main" val="820518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Linear versus simultaneous presentation</a:t>
            </a:r>
            <a:endParaRPr lang="en-US" dirty="0"/>
          </a:p>
        </p:txBody>
      </p:sp>
      <p:sp>
        <p:nvSpPr>
          <p:cNvPr id="3" name="内容占位符 2"/>
          <p:cNvSpPr>
            <a:spLocks noGrp="1"/>
          </p:cNvSpPr>
          <p:nvPr>
            <p:ph idx="1"/>
          </p:nvPr>
        </p:nvSpPr>
        <p:spPr/>
        <p:txBody>
          <a:bodyPr/>
          <a:lstStyle/>
          <a:p>
            <a:r>
              <a:rPr lang="en-US" dirty="0" smtClean="0"/>
              <a:t>A sequence of interdependent menus can be used to guide users through a series of choices</a:t>
            </a:r>
          </a:p>
          <a:p>
            <a:pPr lvl="1"/>
            <a:r>
              <a:rPr lang="en-US" dirty="0" smtClean="0"/>
              <a:t>Pizza-ordering interface</a:t>
            </a:r>
          </a:p>
          <a:p>
            <a:pPr lvl="1"/>
            <a:r>
              <a:rPr lang="en-US" dirty="0" smtClean="0"/>
              <a:t>Installation wizards</a:t>
            </a:r>
            <a:endParaRPr lang="en-US" dirty="0"/>
          </a:p>
          <a:p>
            <a:r>
              <a:rPr lang="en-US" dirty="0" smtClean="0"/>
              <a:t>Simultaneous menus presentment menus at the same time</a:t>
            </a:r>
          </a:p>
          <a:p>
            <a:pPr lvl="1"/>
            <a:r>
              <a:rPr lang="en-US" dirty="0" smtClean="0"/>
              <a:t>Faceted search menus  </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32</a:t>
            </a:fld>
            <a:endParaRPr lang="en-US" altLang="zh-TW"/>
          </a:p>
        </p:txBody>
      </p:sp>
      <p:pic>
        <p:nvPicPr>
          <p:cNvPr id="8" name="图片 7"/>
          <p:cNvPicPr>
            <a:picLocks noChangeAspect="1"/>
          </p:cNvPicPr>
          <p:nvPr/>
        </p:nvPicPr>
        <p:blipFill>
          <a:blip r:embed="rId2"/>
          <a:stretch>
            <a:fillRect/>
          </a:stretch>
        </p:blipFill>
        <p:spPr>
          <a:xfrm>
            <a:off x="1576611" y="3091908"/>
            <a:ext cx="6043029" cy="3733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6991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Navigation by selection</a:t>
            </a:r>
          </a:p>
          <a:p>
            <a:r>
              <a:rPr lang="en-US" dirty="0"/>
              <a:t>Small displays</a:t>
            </a:r>
          </a:p>
          <a:p>
            <a:r>
              <a:rPr lang="en-US" dirty="0">
                <a:solidFill>
                  <a:schemeClr val="bg1">
                    <a:lumMod val="75000"/>
                  </a:schemeClr>
                </a:solidFill>
              </a:rPr>
              <a:t>Content organization</a:t>
            </a:r>
          </a:p>
          <a:p>
            <a:r>
              <a:rPr lang="en-US" dirty="0">
                <a:solidFill>
                  <a:schemeClr val="bg1">
                    <a:lumMod val="75000"/>
                  </a:schemeClr>
                </a:solidFill>
              </a:rPr>
              <a:t>Audio menus</a:t>
            </a:r>
          </a:p>
          <a:p>
            <a:r>
              <a:rPr lang="en-US" dirty="0">
                <a:solidFill>
                  <a:schemeClr val="bg1">
                    <a:lumMod val="75000"/>
                  </a:schemeClr>
                </a:solidFill>
              </a:rPr>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extLst>
      <p:ext uri="{BB962C8B-B14F-4D97-AF65-F5344CB8AC3E}">
        <p14:creationId xmlns:p14="http://schemas.microsoft.com/office/powerpoint/2010/main" val="4272754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Small displays</a:t>
            </a:r>
            <a:endParaRPr lang="en-US" dirty="0"/>
          </a:p>
        </p:txBody>
      </p:sp>
      <p:sp>
        <p:nvSpPr>
          <p:cNvPr id="3" name="内容占位符 2"/>
          <p:cNvSpPr>
            <a:spLocks noGrp="1"/>
          </p:cNvSpPr>
          <p:nvPr>
            <p:ph idx="1"/>
          </p:nvPr>
        </p:nvSpPr>
        <p:spPr/>
        <p:txBody>
          <a:bodyPr/>
          <a:lstStyle/>
          <a:p>
            <a:r>
              <a:rPr lang="en-US" dirty="0"/>
              <a:t>Small devices have very focused functionalities and few selectable areas. </a:t>
            </a:r>
          </a:p>
          <a:p>
            <a:r>
              <a:rPr lang="en-US" dirty="0" smtClean="0"/>
              <a:t>The smaller the screen, the more temporal the interface becomes</a:t>
            </a:r>
          </a:p>
          <a:p>
            <a:pPr lvl="1"/>
            <a:r>
              <a:rPr lang="en-US" dirty="0" smtClean="0"/>
              <a:t>Linear sequences of menus</a:t>
            </a:r>
          </a:p>
          <a:p>
            <a:r>
              <a:rPr lang="en-US" dirty="0" smtClean="0"/>
              <a:t>Discoverability </a:t>
            </a:r>
            <a:r>
              <a:rPr lang="en-US" dirty="0"/>
              <a:t>is often an issue</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pic>
        <p:nvPicPr>
          <p:cNvPr id="7"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666" r="1675" b="22644"/>
          <a:stretch/>
        </p:blipFill>
        <p:spPr>
          <a:xfrm>
            <a:off x="673826" y="3200400"/>
            <a:ext cx="7848600" cy="2790473"/>
          </a:xfrm>
          <a:prstGeom prst="rect">
            <a:avLst/>
          </a:prstGeom>
        </p:spPr>
      </p:pic>
    </p:spTree>
    <p:extLst>
      <p:ext uri="{BB962C8B-B14F-4D97-AF65-F5344CB8AC3E}">
        <p14:creationId xmlns:p14="http://schemas.microsoft.com/office/powerpoint/2010/main" val="1146961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Small displays</a:t>
            </a:r>
          </a:p>
        </p:txBody>
      </p:sp>
      <p:sp>
        <p:nvSpPr>
          <p:cNvPr id="3" name="内容占位符 2"/>
          <p:cNvSpPr>
            <a:spLocks noGrp="1"/>
          </p:cNvSpPr>
          <p:nvPr>
            <p:ph idx="1"/>
          </p:nvPr>
        </p:nvSpPr>
        <p:spPr/>
        <p:txBody>
          <a:bodyPr/>
          <a:lstStyle/>
          <a:p>
            <a:r>
              <a:rPr lang="en-US" dirty="0"/>
              <a:t>Design considerations for small displays:</a:t>
            </a:r>
          </a:p>
          <a:p>
            <a:pPr lvl="1"/>
            <a:r>
              <a:rPr lang="en-US" dirty="0"/>
              <a:t>Simplify: “less is more”</a:t>
            </a:r>
          </a:p>
          <a:p>
            <a:pPr lvl="1"/>
            <a:r>
              <a:rPr lang="en-US" dirty="0"/>
              <a:t>Strive to reduce or eliminate data entry</a:t>
            </a:r>
          </a:p>
          <a:p>
            <a:pPr lvl="1"/>
            <a:r>
              <a:rPr lang="en-US" dirty="0"/>
              <a:t>Learnability is key</a:t>
            </a:r>
          </a:p>
          <a:p>
            <a:pPr lvl="1"/>
            <a:r>
              <a:rPr lang="en-US" dirty="0"/>
              <a:t>Consider use frequency and importance</a:t>
            </a:r>
          </a:p>
          <a:p>
            <a:pPr lvl="1"/>
            <a:r>
              <a:rPr lang="en-US" dirty="0"/>
              <a:t>Plan for interruptions </a:t>
            </a:r>
          </a:p>
          <a:p>
            <a:pPr lvl="1"/>
            <a:r>
              <a:rPr lang="en-US" dirty="0"/>
              <a:t>Use of contextual information</a:t>
            </a:r>
          </a:p>
          <a:p>
            <a:pPr lvl="1"/>
            <a:r>
              <a:rPr lang="en-US" dirty="0"/>
              <a:t>Make clear what is selectable and what is not</a:t>
            </a:r>
          </a:p>
          <a:p>
            <a:pPr lvl="1"/>
            <a:r>
              <a:rPr lang="en-US" dirty="0"/>
              <a:t>Leave room for scroll and swipe gestures to avoid inadvertent actions</a:t>
            </a:r>
          </a:p>
          <a:p>
            <a:pPr lvl="1"/>
            <a:r>
              <a:rPr lang="en-US" dirty="0"/>
              <a:t>Consider relegating less important functions to other platforms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spTree>
    <p:extLst>
      <p:ext uri="{BB962C8B-B14F-4D97-AF65-F5344CB8AC3E}">
        <p14:creationId xmlns:p14="http://schemas.microsoft.com/office/powerpoint/2010/main" val="3926656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Navigation by selection</a:t>
            </a:r>
          </a:p>
          <a:p>
            <a:r>
              <a:rPr lang="en-US" dirty="0">
                <a:solidFill>
                  <a:schemeClr val="bg1">
                    <a:lumMod val="75000"/>
                  </a:schemeClr>
                </a:solidFill>
              </a:rPr>
              <a:t>Small displays</a:t>
            </a:r>
          </a:p>
          <a:p>
            <a:r>
              <a:rPr lang="en-US" dirty="0"/>
              <a:t>Content organization</a:t>
            </a:r>
          </a:p>
          <a:p>
            <a:r>
              <a:rPr lang="en-US" dirty="0">
                <a:solidFill>
                  <a:schemeClr val="bg1">
                    <a:lumMod val="75000"/>
                  </a:schemeClr>
                </a:solidFill>
              </a:rPr>
              <a:t>Audio menus</a:t>
            </a:r>
          </a:p>
          <a:p>
            <a:r>
              <a:rPr lang="en-US" dirty="0">
                <a:solidFill>
                  <a:schemeClr val="bg1">
                    <a:lumMod val="75000"/>
                  </a:schemeClr>
                </a:solidFill>
              </a:rPr>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spTree>
    <p:extLst>
      <p:ext uri="{BB962C8B-B14F-4D97-AF65-F5344CB8AC3E}">
        <p14:creationId xmlns:p14="http://schemas.microsoft.com/office/powerpoint/2010/main" val="278354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Content organization</a:t>
            </a:r>
            <a:endParaRPr lang="en-US" dirty="0"/>
          </a:p>
        </p:txBody>
      </p:sp>
      <p:sp>
        <p:nvSpPr>
          <p:cNvPr id="3" name="内容占位符 2"/>
          <p:cNvSpPr>
            <a:spLocks noGrp="1"/>
          </p:cNvSpPr>
          <p:nvPr>
            <p:ph idx="1"/>
          </p:nvPr>
        </p:nvSpPr>
        <p:spPr/>
        <p:txBody>
          <a:bodyPr/>
          <a:lstStyle/>
          <a:p>
            <a:r>
              <a:rPr lang="en-US" dirty="0"/>
              <a:t>Organizing menus in a meaningful structure results in faster selection time and higher user </a:t>
            </a:r>
            <a:r>
              <a:rPr lang="en-US" dirty="0" smtClean="0"/>
              <a:t>satisfaction</a:t>
            </a:r>
          </a:p>
          <a:p>
            <a:r>
              <a:rPr lang="en-US" dirty="0" smtClean="0"/>
              <a:t>Menu items should be organized by categories and have understandable meanings</a:t>
            </a:r>
          </a:p>
          <a:p>
            <a:pPr lvl="1"/>
            <a:r>
              <a:rPr lang="en-US" dirty="0" smtClean="0"/>
              <a:t>Comprehensible and distinctive</a:t>
            </a:r>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pic>
        <p:nvPicPr>
          <p:cNvPr id="7" name="图片 6"/>
          <p:cNvPicPr>
            <a:picLocks noChangeAspect="1"/>
          </p:cNvPicPr>
          <p:nvPr/>
        </p:nvPicPr>
        <p:blipFill rotWithShape="1">
          <a:blip r:embed="rId3"/>
          <a:srcRect l="10176" t="28125" r="10762" b="47917"/>
          <a:stretch/>
        </p:blipFill>
        <p:spPr>
          <a:xfrm>
            <a:off x="591704" y="3579108"/>
            <a:ext cx="7455524" cy="1270200"/>
          </a:xfrm>
          <a:prstGeom prst="rect">
            <a:avLst/>
          </a:prstGeom>
        </p:spPr>
      </p:pic>
    </p:spTree>
    <p:extLst>
      <p:ext uri="{BB962C8B-B14F-4D97-AF65-F5344CB8AC3E}">
        <p14:creationId xmlns:p14="http://schemas.microsoft.com/office/powerpoint/2010/main" val="2130782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Content organization</a:t>
            </a:r>
            <a:endParaRPr lang="en-US" dirty="0"/>
          </a:p>
        </p:txBody>
      </p:sp>
      <p:sp>
        <p:nvSpPr>
          <p:cNvPr id="3" name="内容占位符 2"/>
          <p:cNvSpPr>
            <a:spLocks noGrp="1"/>
          </p:cNvSpPr>
          <p:nvPr>
            <p:ph idx="1"/>
          </p:nvPr>
        </p:nvSpPr>
        <p:spPr/>
        <p:txBody>
          <a:bodyPr/>
          <a:lstStyle/>
          <a:p>
            <a:r>
              <a:rPr lang="en-US" dirty="0"/>
              <a:t>Organizing menus in a meaningful structure results in faster selection time and higher user </a:t>
            </a:r>
            <a:r>
              <a:rPr lang="en-US" dirty="0" smtClean="0"/>
              <a:t>satisfaction</a:t>
            </a:r>
          </a:p>
          <a:p>
            <a:r>
              <a:rPr lang="en-US" dirty="0" smtClean="0"/>
              <a:t>Menu items should be organized by categories and have understandable meanings</a:t>
            </a:r>
          </a:p>
          <a:p>
            <a:pPr lvl="1"/>
            <a:r>
              <a:rPr lang="en-US" dirty="0" smtClean="0"/>
              <a:t>Comprehensible </a:t>
            </a:r>
            <a:r>
              <a:rPr lang="en-US" smtClean="0"/>
              <a:t>and distinctive</a:t>
            </a:r>
            <a:endParaRPr lang="en-US" dirty="0"/>
          </a:p>
          <a:p>
            <a:r>
              <a:rPr lang="en-US" dirty="0"/>
              <a:t>Approaches:</a:t>
            </a:r>
          </a:p>
          <a:p>
            <a:pPr lvl="1"/>
            <a:r>
              <a:rPr lang="en-US" dirty="0"/>
              <a:t>Linear sequence (e.g. in a wizard or survey)</a:t>
            </a:r>
          </a:p>
          <a:p>
            <a:pPr lvl="1"/>
            <a:r>
              <a:rPr lang="en-US" dirty="0"/>
              <a:t>Hierarchical structure that is natural and comprehensible (e.g. a store split into departments)</a:t>
            </a:r>
          </a:p>
          <a:p>
            <a:pPr lvl="1"/>
            <a:r>
              <a:rPr lang="en-US" dirty="0"/>
              <a:t>Network structure when choices may be reachable by more than one path (e.g. websites)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spTree>
    <p:extLst>
      <p:ext uri="{BB962C8B-B14F-4D97-AF65-F5344CB8AC3E}">
        <p14:creationId xmlns:p14="http://schemas.microsoft.com/office/powerpoint/2010/main" val="2306269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Structure and breath versus depth</a:t>
            </a:r>
          </a:p>
        </p:txBody>
      </p:sp>
      <p:sp>
        <p:nvSpPr>
          <p:cNvPr id="3" name="内容占位符 2"/>
          <p:cNvSpPr>
            <a:spLocks noGrp="1"/>
          </p:cNvSpPr>
          <p:nvPr>
            <p:ph idx="1"/>
          </p:nvPr>
        </p:nvSpPr>
        <p:spPr/>
        <p:txBody>
          <a:bodyPr>
            <a:normAutofit/>
          </a:bodyPr>
          <a:lstStyle/>
          <a:p>
            <a:r>
              <a:rPr lang="en-US" altLang="zh-CN" dirty="0" smtClean="0"/>
              <a:t>Categorize similar items using </a:t>
            </a:r>
            <a:r>
              <a:rPr lang="en-US" altLang="zh-CN" i="1" dirty="0" smtClean="0"/>
              <a:t>tree structures</a:t>
            </a:r>
            <a:endParaRPr lang="en-US" altLang="zh-CN" dirty="0" smtClean="0"/>
          </a:p>
          <a:p>
            <a:pPr lvl="1"/>
            <a:r>
              <a:rPr lang="en-US" dirty="0"/>
              <a:t>Tree-structured menus are suitable to novice or intermittent </a:t>
            </a:r>
            <a:r>
              <a:rPr lang="en-US" dirty="0" smtClean="0"/>
              <a:t>users</a:t>
            </a:r>
            <a:endParaRPr lang="en-US" i="1" dirty="0" smtClean="0"/>
          </a:p>
          <a:p>
            <a:r>
              <a:rPr lang="en-US" dirty="0" smtClean="0"/>
              <a:t>Rules </a:t>
            </a:r>
            <a:r>
              <a:rPr lang="en-US" dirty="0"/>
              <a:t>for forming menu trees:</a:t>
            </a:r>
          </a:p>
          <a:p>
            <a:pPr lvl="1"/>
            <a:r>
              <a:rPr lang="en-US" dirty="0"/>
              <a:t>Use task semantics to organize menus </a:t>
            </a:r>
          </a:p>
          <a:p>
            <a:pPr lvl="1"/>
            <a:r>
              <a:rPr lang="en-US" dirty="0"/>
              <a:t>Limit the number of levels (i.e. prefer broad–shallow to narrow–deep)</a:t>
            </a:r>
          </a:p>
          <a:p>
            <a:pPr lvl="1"/>
            <a:r>
              <a:rPr lang="en-US" dirty="0"/>
              <a:t>Create groups of logically similar items: e.g. Level 1: countries, Level 2: states, Level 3: cities</a:t>
            </a:r>
          </a:p>
          <a:p>
            <a:pPr lvl="1"/>
            <a:r>
              <a:rPr lang="en-US" dirty="0"/>
              <a:t>Form groups that cover all possibilities:  e.g. Age ranges: [0–9] [10–19] [20–29] and [&gt;= 30]</a:t>
            </a:r>
          </a:p>
          <a:p>
            <a:pPr lvl="1"/>
            <a:r>
              <a:rPr lang="en-US" dirty="0"/>
              <a:t>Make sure that items are non-overlapping: e.g. use “Concerts” and “Sports.” over “Entertainment” and “Events”</a:t>
            </a:r>
          </a:p>
          <a:p>
            <a:pPr lvl="1"/>
            <a:r>
              <a:rPr lang="en-US" dirty="0"/>
              <a:t>Arrange items in each branch by natural sequence (not alphabetically) or group related items</a:t>
            </a:r>
          </a:p>
          <a:p>
            <a:pPr lvl="1"/>
            <a:r>
              <a:rPr lang="en-US" dirty="0"/>
              <a:t>Keep ordering of items fixed (or possibly duplicate frequent items in dedicated section of the menu)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extLst>
      <p:ext uri="{BB962C8B-B14F-4D97-AF65-F5344CB8AC3E}">
        <p14:creationId xmlns:p14="http://schemas.microsoft.com/office/powerpoint/2010/main" val="3528662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normAutofit/>
          </a:bodyPr>
          <a:lstStyle/>
          <a:p>
            <a:r>
              <a:rPr lang="en-US" altLang="zh-CN" dirty="0"/>
              <a:t>Navigation </a:t>
            </a:r>
            <a:r>
              <a:rPr lang="en-US" altLang="zh-CN" dirty="0" smtClean="0"/>
              <a:t>enables </a:t>
            </a:r>
            <a:r>
              <a:rPr lang="en-US" altLang="zh-CN" dirty="0"/>
              <a:t>users to know where they are and to steer themselves to their intended destination</a:t>
            </a:r>
          </a:p>
          <a:p>
            <a:r>
              <a:rPr lang="en-US" dirty="0" smtClean="0"/>
              <a:t>Navigation is about getting work done through a series of actions</a:t>
            </a:r>
          </a:p>
          <a:p>
            <a:pPr lvl="1"/>
            <a:r>
              <a:rPr lang="en-US" dirty="0" smtClean="0"/>
              <a:t>Key to successfully operating interactive applications</a:t>
            </a:r>
            <a:endParaRPr lang="en-US" dirty="0"/>
          </a:p>
          <a:p>
            <a:r>
              <a:rPr lang="en-US" dirty="0" smtClean="0"/>
              <a:t>The goal for designers is to enable fluid navigation that allows users to get to where they want to go</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pic>
        <p:nvPicPr>
          <p:cNvPr id="7" name="图片 6"/>
          <p:cNvPicPr>
            <a:picLocks noChangeAspect="1"/>
          </p:cNvPicPr>
          <p:nvPr/>
        </p:nvPicPr>
        <p:blipFill>
          <a:blip r:embed="rId3"/>
          <a:stretch>
            <a:fillRect/>
          </a:stretch>
        </p:blipFill>
        <p:spPr>
          <a:xfrm>
            <a:off x="587829" y="3659382"/>
            <a:ext cx="6193971" cy="2979091"/>
          </a:xfrm>
          <a:prstGeom prst="rect">
            <a:avLst/>
          </a:prstGeom>
        </p:spPr>
      </p:pic>
      <p:sp>
        <p:nvSpPr>
          <p:cNvPr id="8" name="圆角矩形 7"/>
          <p:cNvSpPr/>
          <p:nvPr/>
        </p:nvSpPr>
        <p:spPr>
          <a:xfrm>
            <a:off x="5562600" y="4191000"/>
            <a:ext cx="6096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4"/>
          <a:srcRect l="80069" t="26042" r="8639" b="36458"/>
          <a:stretch/>
        </p:blipFill>
        <p:spPr>
          <a:xfrm>
            <a:off x="7139184" y="3659382"/>
            <a:ext cx="1469239" cy="2743200"/>
          </a:xfrm>
          <a:prstGeom prst="rect">
            <a:avLst/>
          </a:prstGeom>
        </p:spPr>
      </p:pic>
      <p:sp>
        <p:nvSpPr>
          <p:cNvPr id="12" name="圆角矩形 11"/>
          <p:cNvSpPr/>
          <p:nvPr/>
        </p:nvSpPr>
        <p:spPr>
          <a:xfrm>
            <a:off x="7467600" y="5174327"/>
            <a:ext cx="70485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2243355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Structure and breath versus depth</a:t>
            </a:r>
            <a:endParaRPr lang="en-US" dirty="0"/>
          </a:p>
        </p:txBody>
      </p:sp>
      <p:sp>
        <p:nvSpPr>
          <p:cNvPr id="3" name="内容占位符 2"/>
          <p:cNvSpPr>
            <a:spLocks noGrp="1"/>
          </p:cNvSpPr>
          <p:nvPr>
            <p:ph idx="1"/>
          </p:nvPr>
        </p:nvSpPr>
        <p:spPr/>
        <p:txBody>
          <a:bodyPr/>
          <a:lstStyle/>
          <a:p>
            <a:r>
              <a:rPr lang="en-US" dirty="0" smtClean="0"/>
              <a:t>If the groupings are natural and comprehensible, users can easily accomplish the tasks</a:t>
            </a:r>
          </a:p>
          <a:p>
            <a:endParaRPr lang="en-US" dirty="0"/>
          </a:p>
          <a:p>
            <a:endParaRPr lang="en-US" dirty="0" smtClean="0"/>
          </a:p>
          <a:p>
            <a:endParaRPr lang="en-US" dirty="0"/>
          </a:p>
          <a:p>
            <a:endParaRPr lang="en-US" dirty="0" smtClean="0"/>
          </a:p>
          <a:p>
            <a:r>
              <a:rPr lang="en-US" dirty="0" smtClean="0"/>
              <a:t>Use the terminology from the task domain instead of using a vague title</a:t>
            </a:r>
          </a:p>
          <a:p>
            <a:pPr lvl="1"/>
            <a:r>
              <a:rPr lang="en-US" dirty="0" smtClean="0"/>
              <a:t>“Main Menu Options” vs “</a:t>
            </a:r>
            <a:r>
              <a:rPr lang="en-US" dirty="0" err="1" smtClean="0"/>
              <a:t>Friendlibank</a:t>
            </a:r>
            <a:r>
              <a:rPr lang="en-US" dirty="0" smtClean="0"/>
              <a:t> Service”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40</a:t>
            </a:fld>
            <a:endParaRPr lang="en-US" altLang="zh-TW"/>
          </a:p>
        </p:txBody>
      </p:sp>
      <p:pic>
        <p:nvPicPr>
          <p:cNvPr id="7" name="图片 6"/>
          <p:cNvPicPr>
            <a:picLocks noChangeAspect="1"/>
          </p:cNvPicPr>
          <p:nvPr/>
        </p:nvPicPr>
        <p:blipFill>
          <a:blip r:embed="rId2"/>
          <a:stretch>
            <a:fillRect/>
          </a:stretch>
        </p:blipFill>
        <p:spPr>
          <a:xfrm>
            <a:off x="902888" y="1895629"/>
            <a:ext cx="7390476" cy="1228571"/>
          </a:xfrm>
          <a:prstGeom prst="rect">
            <a:avLst/>
          </a:prstGeom>
        </p:spPr>
      </p:pic>
    </p:spTree>
    <p:extLst>
      <p:ext uri="{BB962C8B-B14F-4D97-AF65-F5344CB8AC3E}">
        <p14:creationId xmlns:p14="http://schemas.microsoft.com/office/powerpoint/2010/main" val="4189690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Structure and breath versus depth</a:t>
            </a:r>
          </a:p>
        </p:txBody>
      </p:sp>
      <p:sp>
        <p:nvSpPr>
          <p:cNvPr id="3" name="内容占位符 2"/>
          <p:cNvSpPr>
            <a:spLocks noGrp="1"/>
          </p:cNvSpPr>
          <p:nvPr>
            <p:ph idx="1"/>
          </p:nvPr>
        </p:nvSpPr>
        <p:spPr/>
        <p:txBody>
          <a:bodyPr/>
          <a:lstStyle/>
          <a:p>
            <a:r>
              <a:rPr lang="en-US" dirty="0" smtClean="0"/>
              <a:t>Breadth vs depth</a:t>
            </a:r>
          </a:p>
          <a:p>
            <a:r>
              <a:rPr lang="en-US" dirty="0" smtClean="0"/>
              <a:t>The breath is preferred over depth</a:t>
            </a:r>
          </a:p>
          <a:p>
            <a:r>
              <a:rPr lang="en-US" dirty="0" smtClean="0"/>
              <a:t>Given sufficient screen space, it’s better to show a large portion of the menu structure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41</a:t>
            </a:fld>
            <a:endParaRPr lang="en-US" altLang="zh-TW"/>
          </a:p>
        </p:txBody>
      </p:sp>
      <p:pic>
        <p:nvPicPr>
          <p:cNvPr id="9" name="图片 8"/>
          <p:cNvPicPr>
            <a:picLocks noChangeAspect="1"/>
          </p:cNvPicPr>
          <p:nvPr/>
        </p:nvPicPr>
        <p:blipFill rotWithShape="1">
          <a:blip r:embed="rId3"/>
          <a:srcRect b="3178"/>
          <a:stretch/>
        </p:blipFill>
        <p:spPr>
          <a:xfrm>
            <a:off x="1447800" y="2604231"/>
            <a:ext cx="5802712" cy="4206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6635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Sequence, phrasing, and layout</a:t>
            </a:r>
            <a:endParaRPr lang="en-US" dirty="0"/>
          </a:p>
        </p:txBody>
      </p:sp>
      <p:sp>
        <p:nvSpPr>
          <p:cNvPr id="3" name="内容占位符 2"/>
          <p:cNvSpPr>
            <a:spLocks noGrp="1"/>
          </p:cNvSpPr>
          <p:nvPr>
            <p:ph idx="1"/>
          </p:nvPr>
        </p:nvSpPr>
        <p:spPr/>
        <p:txBody>
          <a:bodyPr/>
          <a:lstStyle/>
          <a:p>
            <a:r>
              <a:rPr lang="en-US" dirty="0" smtClean="0"/>
              <a:t>Sequence</a:t>
            </a:r>
          </a:p>
          <a:p>
            <a:pPr lvl="1"/>
            <a:r>
              <a:rPr lang="en-US" dirty="0" smtClean="0"/>
              <a:t>Designer is confronted with the choice of </a:t>
            </a:r>
            <a:r>
              <a:rPr lang="en-US" i="1" dirty="0" smtClean="0"/>
              <a:t>presentation sequence</a:t>
            </a:r>
            <a:endParaRPr lang="en-US" i="1" dirty="0"/>
          </a:p>
          <a:p>
            <a:r>
              <a:rPr lang="en-US" dirty="0" smtClean="0"/>
              <a:t>Some items have a natural sequence and some do not</a:t>
            </a:r>
          </a:p>
          <a:p>
            <a:pPr lvl="1"/>
            <a:r>
              <a:rPr lang="en-US" dirty="0" smtClean="0"/>
              <a:t>Categorical organization is preferred</a:t>
            </a:r>
            <a:endParaRPr lang="en-US" dirty="0"/>
          </a:p>
          <a:p>
            <a:r>
              <a:rPr lang="en-US" altLang="zh-CN" dirty="0" smtClean="0"/>
              <a:t>Split menus extract three or four of the most frequently used items and put them near the top while preserving the order of the remaining items</a:t>
            </a:r>
            <a:endParaRPr lang="en-US" dirty="0" smtClean="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42</a:t>
            </a:fld>
            <a:endParaRPr lang="en-US" altLang="zh-TW"/>
          </a:p>
        </p:txBody>
      </p:sp>
      <p:pic>
        <p:nvPicPr>
          <p:cNvPr id="8" name="图片 7"/>
          <p:cNvPicPr>
            <a:picLocks noChangeAspect="1"/>
          </p:cNvPicPr>
          <p:nvPr/>
        </p:nvPicPr>
        <p:blipFill rotWithShape="1">
          <a:blip r:embed="rId3"/>
          <a:srcRect b="34990"/>
          <a:stretch/>
        </p:blipFill>
        <p:spPr>
          <a:xfrm>
            <a:off x="5410543" y="3447444"/>
            <a:ext cx="2742857" cy="3361969"/>
          </a:xfrm>
          <a:prstGeom prst="rect">
            <a:avLst/>
          </a:prstGeom>
          <a:ln>
            <a:noFill/>
          </a:ln>
          <a:effectLst>
            <a:outerShdw blurRad="292100" dist="139700" dir="2700000" algn="tl" rotWithShape="0">
              <a:srgbClr val="333333">
                <a:alpha val="65000"/>
              </a:srgbClr>
            </a:outerShdw>
          </a:effectLst>
        </p:spPr>
      </p:pic>
      <p:sp>
        <p:nvSpPr>
          <p:cNvPr id="9" name="内容占位符 2"/>
          <p:cNvSpPr txBox="1">
            <a:spLocks/>
          </p:cNvSpPr>
          <p:nvPr/>
        </p:nvSpPr>
        <p:spPr>
          <a:xfrm>
            <a:off x="593889" y="3623562"/>
            <a:ext cx="4580607" cy="267766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723900" indent="-33972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Adaptive menus provide users with control over the sequence of menu items</a:t>
            </a:r>
          </a:p>
        </p:txBody>
      </p:sp>
    </p:spTree>
    <p:extLst>
      <p:ext uri="{BB962C8B-B14F-4D97-AF65-F5344CB8AC3E}">
        <p14:creationId xmlns:p14="http://schemas.microsoft.com/office/powerpoint/2010/main" val="2759439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Sequence, phrasing, and layout</a:t>
            </a:r>
            <a:endParaRPr lang="en-US" dirty="0"/>
          </a:p>
        </p:txBody>
      </p:sp>
      <p:sp>
        <p:nvSpPr>
          <p:cNvPr id="3" name="内容占位符 2"/>
          <p:cNvSpPr>
            <a:spLocks noGrp="1"/>
          </p:cNvSpPr>
          <p:nvPr>
            <p:ph idx="1"/>
          </p:nvPr>
        </p:nvSpPr>
        <p:spPr/>
        <p:txBody>
          <a:bodyPr/>
          <a:lstStyle/>
          <a:p>
            <a:r>
              <a:rPr lang="en-US" dirty="0" smtClean="0"/>
              <a:t>Phrasing</a:t>
            </a:r>
          </a:p>
          <a:p>
            <a:pPr lvl="1"/>
            <a:r>
              <a:rPr lang="en-US" dirty="0" smtClean="0"/>
              <a:t>For single menus, a simple descriptive title that identifies the situation is necessary</a:t>
            </a:r>
            <a:endParaRPr lang="en-US" dirty="0"/>
          </a:p>
          <a:p>
            <a:r>
              <a:rPr lang="en-US" dirty="0" smtClean="0"/>
              <a:t>Some directives</a:t>
            </a:r>
          </a:p>
          <a:p>
            <a:pPr lvl="1"/>
            <a:r>
              <a:rPr lang="en-US" dirty="0"/>
              <a:t>Use familiar and consistent terminology. </a:t>
            </a:r>
          </a:p>
          <a:p>
            <a:pPr lvl="1"/>
            <a:r>
              <a:rPr lang="en-US" dirty="0"/>
              <a:t>Ensure that items are distinct from one another</a:t>
            </a:r>
          </a:p>
          <a:p>
            <a:pPr lvl="1"/>
            <a:r>
              <a:rPr lang="en-US" dirty="0"/>
              <a:t>Use consistent and concise phrasing </a:t>
            </a:r>
          </a:p>
          <a:p>
            <a:pPr lvl="1"/>
            <a:r>
              <a:rPr lang="en-US" dirty="0"/>
              <a:t>Bring the keyword to the fore </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43</a:t>
            </a:fld>
            <a:endParaRPr lang="en-US" altLang="zh-TW"/>
          </a:p>
        </p:txBody>
      </p:sp>
      <p:pic>
        <p:nvPicPr>
          <p:cNvPr id="7" name="图片 6"/>
          <p:cNvPicPr>
            <a:picLocks noChangeAspect="1"/>
          </p:cNvPicPr>
          <p:nvPr/>
        </p:nvPicPr>
        <p:blipFill>
          <a:blip r:embed="rId3"/>
          <a:stretch>
            <a:fillRect/>
          </a:stretch>
        </p:blipFill>
        <p:spPr>
          <a:xfrm>
            <a:off x="281499" y="3810000"/>
            <a:ext cx="8633254" cy="609600"/>
          </a:xfrm>
          <a:prstGeom prst="rect">
            <a:avLst/>
          </a:prstGeom>
        </p:spPr>
      </p:pic>
      <p:pic>
        <p:nvPicPr>
          <p:cNvPr id="8" name="图片 7"/>
          <p:cNvPicPr>
            <a:picLocks noChangeAspect="1"/>
          </p:cNvPicPr>
          <p:nvPr/>
        </p:nvPicPr>
        <p:blipFill>
          <a:blip r:embed="rId4"/>
          <a:stretch>
            <a:fillRect/>
          </a:stretch>
        </p:blipFill>
        <p:spPr>
          <a:xfrm>
            <a:off x="281499" y="4578159"/>
            <a:ext cx="7268432" cy="873699"/>
          </a:xfrm>
          <a:prstGeom prst="rect">
            <a:avLst/>
          </a:prstGeom>
        </p:spPr>
      </p:pic>
      <p:pic>
        <p:nvPicPr>
          <p:cNvPr id="9" name="图片 8"/>
          <p:cNvPicPr>
            <a:picLocks noChangeAspect="1"/>
          </p:cNvPicPr>
          <p:nvPr/>
        </p:nvPicPr>
        <p:blipFill rotWithShape="1">
          <a:blip r:embed="rId5"/>
          <a:srcRect r="5265" b="7394"/>
          <a:stretch/>
        </p:blipFill>
        <p:spPr>
          <a:xfrm>
            <a:off x="21955" y="5610417"/>
            <a:ext cx="9122045" cy="589241"/>
          </a:xfrm>
          <a:prstGeom prst="rect">
            <a:avLst/>
          </a:prstGeom>
        </p:spPr>
      </p:pic>
    </p:spTree>
    <p:extLst>
      <p:ext uri="{BB962C8B-B14F-4D97-AF65-F5344CB8AC3E}">
        <p14:creationId xmlns:p14="http://schemas.microsoft.com/office/powerpoint/2010/main" val="2578526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Sequence, phrasing, and layout</a:t>
            </a:r>
            <a:endParaRPr lang="en-US" dirty="0"/>
          </a:p>
        </p:txBody>
      </p:sp>
      <p:sp>
        <p:nvSpPr>
          <p:cNvPr id="3" name="内容占位符 2"/>
          <p:cNvSpPr>
            <a:spLocks noGrp="1"/>
          </p:cNvSpPr>
          <p:nvPr>
            <p:ph idx="1"/>
          </p:nvPr>
        </p:nvSpPr>
        <p:spPr/>
        <p:txBody>
          <a:bodyPr/>
          <a:lstStyle/>
          <a:p>
            <a:r>
              <a:rPr lang="en-US" dirty="0" smtClean="0"/>
              <a:t>Layout</a:t>
            </a:r>
          </a:p>
          <a:p>
            <a:pPr lvl="1"/>
            <a:r>
              <a:rPr lang="en-US" dirty="0"/>
              <a:t>Techniques to indicate position in the menu structure can be useful</a:t>
            </a:r>
          </a:p>
          <a:p>
            <a:pPr lvl="1"/>
            <a:r>
              <a:rPr lang="en-US" dirty="0" smtClean="0"/>
              <a:t>Elements included: Titles, item placement; instructions, error messages</a:t>
            </a:r>
          </a:p>
          <a:p>
            <a:r>
              <a:rPr lang="en-US" dirty="0" smtClean="0"/>
              <a:t>As the user goes down the tree structure, the titles can be designed to indicate the level or distance from the main menu</a:t>
            </a:r>
          </a:p>
          <a:p>
            <a:pPr lvl="1"/>
            <a:r>
              <a:rPr lang="en-US" dirty="0" smtClean="0"/>
              <a:t>Graphics, fonts, typefaces, or highlighting techniques can be used beneficially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44</a:t>
            </a:fld>
            <a:endParaRPr lang="en-US" altLang="zh-TW"/>
          </a:p>
        </p:txBody>
      </p:sp>
      <p:pic>
        <p:nvPicPr>
          <p:cNvPr id="7" name="Picture 1"/>
          <p:cNvPicPr>
            <a:picLocks noChangeAspect="1"/>
          </p:cNvPicPr>
          <p:nvPr/>
        </p:nvPicPr>
        <p:blipFill rotWithShape="1">
          <a:blip r:embed="rId3"/>
          <a:srcRect l="46486" t="48901" r="30674" b="36814"/>
          <a:stretch/>
        </p:blipFill>
        <p:spPr>
          <a:xfrm>
            <a:off x="2257982" y="4343400"/>
            <a:ext cx="4680287" cy="1560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6039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Navigation by selection</a:t>
            </a:r>
          </a:p>
          <a:p>
            <a:r>
              <a:rPr lang="en-US" dirty="0">
                <a:solidFill>
                  <a:schemeClr val="bg1">
                    <a:lumMod val="75000"/>
                  </a:schemeClr>
                </a:solidFill>
              </a:rPr>
              <a:t>Small displays</a:t>
            </a:r>
          </a:p>
          <a:p>
            <a:r>
              <a:rPr lang="en-US" dirty="0">
                <a:solidFill>
                  <a:schemeClr val="bg1">
                    <a:lumMod val="75000"/>
                  </a:schemeClr>
                </a:solidFill>
              </a:rPr>
              <a:t>Content organization</a:t>
            </a:r>
          </a:p>
          <a:p>
            <a:r>
              <a:rPr lang="en-US" dirty="0"/>
              <a:t>Audio menus</a:t>
            </a:r>
          </a:p>
          <a:p>
            <a:r>
              <a:rPr lang="en-US" dirty="0">
                <a:solidFill>
                  <a:schemeClr val="bg1">
                    <a:lumMod val="75000"/>
                  </a:schemeClr>
                </a:solidFill>
              </a:rPr>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45</a:t>
            </a:fld>
            <a:endParaRPr lang="en-US" altLang="zh-TW"/>
          </a:p>
        </p:txBody>
      </p:sp>
    </p:spTree>
    <p:extLst>
      <p:ext uri="{BB962C8B-B14F-4D97-AF65-F5344CB8AC3E}">
        <p14:creationId xmlns:p14="http://schemas.microsoft.com/office/powerpoint/2010/main" val="38283032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Audio menus</a:t>
            </a:r>
            <a:endParaRPr lang="en-US" dirty="0"/>
          </a:p>
        </p:txBody>
      </p:sp>
      <p:sp>
        <p:nvSpPr>
          <p:cNvPr id="3" name="内容占位符 2"/>
          <p:cNvSpPr>
            <a:spLocks noGrp="1"/>
          </p:cNvSpPr>
          <p:nvPr>
            <p:ph idx="1"/>
          </p:nvPr>
        </p:nvSpPr>
        <p:spPr/>
        <p:txBody>
          <a:bodyPr/>
          <a:lstStyle/>
          <a:p>
            <a:r>
              <a:rPr lang="en-US" dirty="0" smtClean="0"/>
              <a:t>Audio menus are useful in </a:t>
            </a:r>
            <a:r>
              <a:rPr lang="en-US" i="1" dirty="0" smtClean="0"/>
              <a:t>interactive voice response</a:t>
            </a:r>
            <a:r>
              <a:rPr lang="en-US" dirty="0" smtClean="0"/>
              <a:t>(IVR) systems</a:t>
            </a:r>
          </a:p>
          <a:p>
            <a:r>
              <a:rPr lang="en-US" dirty="0" smtClean="0"/>
              <a:t>With audio menus, instruction prompts and options are spoken to users</a:t>
            </a:r>
          </a:p>
          <a:p>
            <a:pPr lvl="1"/>
            <a:r>
              <a:rPr lang="en-US" dirty="0" smtClean="0"/>
              <a:t>Audio menus have to provide a confirmation step following the selection</a:t>
            </a:r>
          </a:p>
          <a:p>
            <a:pPr lvl="1"/>
            <a:r>
              <a:rPr lang="en-US" dirty="0" smtClean="0"/>
              <a:t>To reduce dependence on short-term memory, it is preferable to describe the item first and then give the number</a:t>
            </a:r>
          </a:p>
          <a:p>
            <a:pPr lvl="1"/>
            <a:r>
              <a:rPr lang="en-US" dirty="0" smtClean="0"/>
              <a:t>A way to repeat the list of options and an exit mechanism must be provided</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46</a:t>
            </a:fld>
            <a:endParaRPr lang="en-US" altLang="zh-TW"/>
          </a:p>
        </p:txBody>
      </p:sp>
      <p:pic>
        <p:nvPicPr>
          <p:cNvPr id="7" name="农行电话">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8390" y="4648200"/>
            <a:ext cx="609600" cy="609600"/>
          </a:xfrm>
          <a:prstGeom prst="rect">
            <a:avLst/>
          </a:prstGeom>
        </p:spPr>
      </p:pic>
    </p:spTree>
    <p:extLst>
      <p:ext uri="{BB962C8B-B14F-4D97-AF65-F5344CB8AC3E}">
        <p14:creationId xmlns:p14="http://schemas.microsoft.com/office/powerpoint/2010/main" val="3866039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86"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Audio menus</a:t>
            </a:r>
          </a:p>
        </p:txBody>
      </p:sp>
      <p:sp>
        <p:nvSpPr>
          <p:cNvPr id="3" name="内容占位符 2"/>
          <p:cNvSpPr>
            <a:spLocks noGrp="1"/>
          </p:cNvSpPr>
          <p:nvPr>
            <p:ph idx="1"/>
          </p:nvPr>
        </p:nvSpPr>
        <p:spPr/>
        <p:txBody>
          <a:bodyPr/>
          <a:lstStyle/>
          <a:p>
            <a:r>
              <a:rPr lang="en-US" dirty="0"/>
              <a:t>Complex and deep menu structures should be avoided</a:t>
            </a:r>
          </a:p>
          <a:p>
            <a:pPr lvl="1"/>
            <a:r>
              <a:rPr lang="en-US" dirty="0" smtClean="0"/>
              <a:t>The number of choices should be less than three or four</a:t>
            </a:r>
          </a:p>
          <a:p>
            <a:r>
              <a:rPr lang="en-US" dirty="0" smtClean="0"/>
              <a:t>To develop successful audio menus, it is critical to know the users’ goals, make the most common tasks easy to perform rapidly, and keep prompts to a minimum</a:t>
            </a:r>
          </a:p>
          <a:p>
            <a:pPr lvl="1"/>
            <a:r>
              <a:rPr lang="en-US" altLang="en-US" dirty="0"/>
              <a:t>‘Listen carefully, as our menu options have recently changed</a:t>
            </a:r>
            <a:r>
              <a:rPr lang="en-US" altLang="en-US" dirty="0" smtClean="0"/>
              <a:t>’ </a:t>
            </a:r>
            <a:endParaRPr lang="en-US" altLang="en-US" dirty="0">
              <a:sym typeface="Wingdings" panose="05000000000000000000" pitchFamily="2" charset="2"/>
            </a:endParaRPr>
          </a:p>
          <a:p>
            <a:pPr lvl="1"/>
            <a:r>
              <a:rPr lang="en-US" altLang="en-US" dirty="0"/>
              <a:t>More in Chapter 9</a:t>
            </a:r>
          </a:p>
          <a:p>
            <a:pPr lvl="1"/>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47</a:t>
            </a:fld>
            <a:endParaRPr lang="en-US" altLang="zh-TW"/>
          </a:p>
        </p:txBody>
      </p:sp>
      <p:pic>
        <p:nvPicPr>
          <p:cNvPr id="1028" name="Picture 4" descr="C:\Foxmail 7.2\Template\Emotions\1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77199" y="2745543"/>
            <a:ext cx="332163" cy="33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781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Navigation by selection</a:t>
            </a:r>
          </a:p>
          <a:p>
            <a:r>
              <a:rPr lang="en-US" dirty="0">
                <a:solidFill>
                  <a:schemeClr val="bg1">
                    <a:lumMod val="75000"/>
                  </a:schemeClr>
                </a:solidFill>
              </a:rPr>
              <a:t>Small displays</a:t>
            </a:r>
          </a:p>
          <a:p>
            <a:r>
              <a:rPr lang="en-US" dirty="0">
                <a:solidFill>
                  <a:schemeClr val="bg1">
                    <a:lumMod val="75000"/>
                  </a:schemeClr>
                </a:solidFill>
              </a:rPr>
              <a:t>Content organization</a:t>
            </a:r>
          </a:p>
          <a:p>
            <a:r>
              <a:rPr lang="en-US" dirty="0">
                <a:solidFill>
                  <a:schemeClr val="bg1">
                    <a:lumMod val="75000"/>
                  </a:schemeClr>
                </a:solidFill>
              </a:rPr>
              <a:t>Audio menus</a:t>
            </a:r>
          </a:p>
          <a:p>
            <a:r>
              <a:rPr lang="en-US" dirty="0"/>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48</a:t>
            </a:fld>
            <a:endParaRPr lang="en-US" altLang="zh-TW"/>
          </a:p>
        </p:txBody>
      </p:sp>
    </p:spTree>
    <p:extLst>
      <p:ext uri="{BB962C8B-B14F-4D97-AF65-F5344CB8AC3E}">
        <p14:creationId xmlns:p14="http://schemas.microsoft.com/office/powerpoint/2010/main" val="3693714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Form fill-in</a:t>
            </a:r>
            <a:endParaRPr lang="en-US" dirty="0"/>
          </a:p>
        </p:txBody>
      </p:sp>
      <p:sp>
        <p:nvSpPr>
          <p:cNvPr id="3" name="内容占位符 2"/>
          <p:cNvSpPr>
            <a:spLocks noGrp="1"/>
          </p:cNvSpPr>
          <p:nvPr>
            <p:ph idx="1"/>
          </p:nvPr>
        </p:nvSpPr>
        <p:spPr/>
        <p:txBody>
          <a:bodyPr/>
          <a:lstStyle/>
          <a:p>
            <a:r>
              <a:rPr lang="en-US" dirty="0"/>
              <a:t>This form fill-in allows users to enter information when joining the IEEE Society</a:t>
            </a:r>
          </a:p>
          <a:p>
            <a:pPr lvl="1"/>
            <a:r>
              <a:rPr lang="en-US" dirty="0"/>
              <a:t>Fields are grouped meaningfully, and field-specific rules such as password requirements are provided next to the fields</a:t>
            </a:r>
          </a:p>
          <a:p>
            <a:pPr lvl="1"/>
            <a:r>
              <a:rPr lang="en-US" dirty="0"/>
              <a:t>The data is validated as soon as it is being provided </a:t>
            </a:r>
            <a:r>
              <a:rPr lang="en-US" dirty="0" smtClean="0"/>
              <a:t>and </a:t>
            </a:r>
            <a:r>
              <a:rPr lang="en-US" dirty="0"/>
              <a:t>error messages explain how to correct the problem</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49</a:t>
            </a:fld>
            <a:endParaRPr lang="en-US" altLang="zh-TW"/>
          </a:p>
        </p:txBody>
      </p:sp>
      <p:pic>
        <p:nvPicPr>
          <p:cNvPr id="8" name="图片 7"/>
          <p:cNvPicPr>
            <a:picLocks noChangeAspect="1"/>
          </p:cNvPicPr>
          <p:nvPr/>
        </p:nvPicPr>
        <p:blipFill rotWithShape="1">
          <a:blip r:embed="rId3"/>
          <a:srcRect r="337" b="5664"/>
          <a:stretch/>
        </p:blipFill>
        <p:spPr>
          <a:xfrm>
            <a:off x="856540" y="2960144"/>
            <a:ext cx="7220659" cy="3942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023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normAutofit/>
          </a:bodyPr>
          <a:lstStyle/>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pic>
        <p:nvPicPr>
          <p:cNvPr id="9" name="图片 8"/>
          <p:cNvPicPr>
            <a:picLocks noChangeAspect="1"/>
          </p:cNvPicPr>
          <p:nvPr/>
        </p:nvPicPr>
        <p:blipFill rotWithShape="1">
          <a:blip r:embed="rId3"/>
          <a:srcRect l="8785" t="22441" r="9224" b="8809"/>
          <a:stretch/>
        </p:blipFill>
        <p:spPr>
          <a:xfrm>
            <a:off x="7257" y="856988"/>
            <a:ext cx="8755743" cy="4127707"/>
          </a:xfrm>
          <a:prstGeom prst="rect">
            <a:avLst/>
          </a:prstGeom>
        </p:spPr>
      </p:pic>
      <p:sp>
        <p:nvSpPr>
          <p:cNvPr id="13" name="圆角矩形 12"/>
          <p:cNvSpPr/>
          <p:nvPr/>
        </p:nvSpPr>
        <p:spPr>
          <a:xfrm>
            <a:off x="251144" y="3704772"/>
            <a:ext cx="786628"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rotWithShape="1">
          <a:blip r:embed="rId4"/>
          <a:srcRect l="8785" t="9375" r="9224" b="31251"/>
          <a:stretch/>
        </p:blipFill>
        <p:spPr>
          <a:xfrm>
            <a:off x="851057" y="2433489"/>
            <a:ext cx="7882914" cy="3209472"/>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rotWithShape="1">
          <a:blip r:embed="rId5"/>
          <a:srcRect l="9389" t="10983" r="9205" b="17143"/>
          <a:stretch/>
        </p:blipFill>
        <p:spPr>
          <a:xfrm>
            <a:off x="1752600" y="3229419"/>
            <a:ext cx="7391400" cy="3669112"/>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2808568" y="2551720"/>
            <a:ext cx="3744632" cy="2676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51287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Form fill-in</a:t>
            </a:r>
          </a:p>
        </p:txBody>
      </p:sp>
      <p:sp>
        <p:nvSpPr>
          <p:cNvPr id="3" name="内容占位符 2"/>
          <p:cNvSpPr>
            <a:spLocks noGrp="1"/>
          </p:cNvSpPr>
          <p:nvPr>
            <p:ph idx="1"/>
          </p:nvPr>
        </p:nvSpPr>
        <p:spPr/>
        <p:txBody>
          <a:bodyPr/>
          <a:lstStyle/>
          <a:p>
            <a:r>
              <a:rPr lang="en-US" altLang="zh-CN" dirty="0" smtClean="0"/>
              <a:t>Form fill-in design elements</a:t>
            </a:r>
          </a:p>
          <a:p>
            <a:pPr lvl="1"/>
            <a:r>
              <a:rPr lang="en-US" dirty="0" smtClean="0"/>
              <a:t>Meaningful title</a:t>
            </a:r>
          </a:p>
          <a:p>
            <a:pPr lvl="1"/>
            <a:r>
              <a:rPr lang="en-US" dirty="0" smtClean="0"/>
              <a:t>Comprehensible instructions</a:t>
            </a:r>
          </a:p>
          <a:p>
            <a:pPr lvl="1"/>
            <a:r>
              <a:rPr lang="en-US" dirty="0" smtClean="0"/>
              <a:t>Label the field</a:t>
            </a:r>
          </a:p>
          <a:p>
            <a:pPr lvl="1"/>
            <a:r>
              <a:rPr lang="en-US" dirty="0" smtClean="0"/>
              <a:t>Limit data entry</a:t>
            </a:r>
          </a:p>
          <a:p>
            <a:pPr lvl="1"/>
            <a:r>
              <a:rPr lang="en-US" dirty="0" smtClean="0"/>
              <a:t>Explanatory messages for fields</a:t>
            </a:r>
          </a:p>
          <a:p>
            <a:pPr lvl="1"/>
            <a:r>
              <a:rPr lang="en-US" dirty="0" smtClean="0"/>
              <a:t>Error prevention</a:t>
            </a:r>
          </a:p>
          <a:p>
            <a:pPr lvl="1"/>
            <a:r>
              <a:rPr lang="en-US" dirty="0" smtClean="0"/>
              <a:t>Error recovery</a:t>
            </a:r>
          </a:p>
          <a:p>
            <a:pPr lvl="1"/>
            <a:r>
              <a:rPr lang="en-US" dirty="0" smtClean="0"/>
              <a:t>Immediate feedback</a:t>
            </a:r>
          </a:p>
          <a:p>
            <a:pPr lvl="1"/>
            <a:r>
              <a:rPr lang="en-US" dirty="0" smtClean="0"/>
              <a:t>Logical grouping and sequencing of fields</a:t>
            </a:r>
          </a:p>
          <a:p>
            <a:pPr lvl="1"/>
            <a:r>
              <a:rPr lang="en-US" dirty="0" smtClean="0"/>
              <a:t>Visually appealing layout of the form</a:t>
            </a:r>
          </a:p>
          <a:p>
            <a:pPr lvl="1"/>
            <a:r>
              <a:rPr lang="en-US" dirty="0" smtClean="0"/>
              <a:t>...</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50</a:t>
            </a:fld>
            <a:endParaRPr lang="en-US" altLang="zh-TW"/>
          </a:p>
        </p:txBody>
      </p:sp>
    </p:spTree>
    <p:extLst>
      <p:ext uri="{BB962C8B-B14F-4D97-AF65-F5344CB8AC3E}">
        <p14:creationId xmlns:p14="http://schemas.microsoft.com/office/powerpoint/2010/main" val="2214639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Format-specific fields</a:t>
            </a:r>
            <a:endParaRPr lang="en-US" dirty="0"/>
          </a:p>
        </p:txBody>
      </p:sp>
      <p:sp>
        <p:nvSpPr>
          <p:cNvPr id="3" name="内容占位符 2"/>
          <p:cNvSpPr>
            <a:spLocks noGrp="1"/>
          </p:cNvSpPr>
          <p:nvPr>
            <p:ph idx="1"/>
          </p:nvPr>
        </p:nvSpPr>
        <p:spPr/>
        <p:txBody>
          <a:bodyPr/>
          <a:lstStyle/>
          <a:p>
            <a:r>
              <a:rPr lang="en-US" dirty="0" smtClean="0"/>
              <a:t>Some common fields</a:t>
            </a:r>
          </a:p>
          <a:p>
            <a:pPr lvl="1"/>
            <a:r>
              <a:rPr lang="en-US" dirty="0" smtClean="0"/>
              <a:t>Telephone numbers</a:t>
            </a:r>
          </a:p>
          <a:p>
            <a:pPr marL="200025" lvl="1" indent="0">
              <a:buNone/>
            </a:pPr>
            <a:endParaRPr lang="en-US" sz="2400" dirty="0"/>
          </a:p>
          <a:p>
            <a:pPr lvl="1"/>
            <a:endParaRPr lang="en-US" dirty="0" smtClean="0"/>
          </a:p>
          <a:p>
            <a:pPr lvl="1"/>
            <a:r>
              <a:rPr lang="en-US" dirty="0" smtClean="0"/>
              <a:t>Dates</a:t>
            </a:r>
          </a:p>
          <a:p>
            <a:pPr marL="200025" lvl="1" indent="0">
              <a:buNone/>
            </a:pPr>
            <a:endParaRPr lang="en-US" sz="2800" dirty="0"/>
          </a:p>
          <a:p>
            <a:pPr lvl="1"/>
            <a:r>
              <a:rPr lang="en-US" dirty="0" smtClean="0"/>
              <a:t>Times</a:t>
            </a:r>
          </a:p>
          <a:p>
            <a:pPr lvl="1"/>
            <a:r>
              <a:rPr lang="en-US" dirty="0" smtClean="0"/>
              <a:t>Dollar amounts</a:t>
            </a:r>
          </a:p>
          <a:p>
            <a:pPr marL="200025" lvl="1" indent="0">
              <a:buNone/>
            </a:pPr>
            <a:endParaRPr lang="en-US" sz="2800" dirty="0"/>
          </a:p>
          <a:p>
            <a:pPr lvl="1"/>
            <a:r>
              <a:rPr lang="en-US" dirty="0" smtClean="0"/>
              <a:t>Passwords</a:t>
            </a:r>
          </a:p>
          <a:p>
            <a:pPr lvl="1"/>
            <a:r>
              <a:rPr lang="en-US" dirty="0" smtClean="0"/>
              <a:t>CAPTCHAs (Completely Automated Public Turing test to tell Computers and Humans Apart)</a:t>
            </a:r>
            <a:endParaRPr lang="en-US" dirty="0"/>
          </a:p>
          <a:p>
            <a:pPr lvl="1"/>
            <a:endParaRPr lang="en-US" dirty="0" smtClean="0"/>
          </a:p>
          <a:p>
            <a:pPr lvl="1"/>
            <a:endParaRPr lang="en-US" dirty="0"/>
          </a:p>
          <a:p>
            <a:pPr lvl="1"/>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51</a:t>
            </a:fld>
            <a:endParaRPr lang="en-US" altLang="zh-TW"/>
          </a:p>
        </p:txBody>
      </p:sp>
      <p:sp>
        <p:nvSpPr>
          <p:cNvPr id="7" name="文本框 6"/>
          <p:cNvSpPr txBox="1"/>
          <p:nvPr/>
        </p:nvSpPr>
        <p:spPr>
          <a:xfrm>
            <a:off x="990600" y="2697996"/>
            <a:ext cx="7848600" cy="369332"/>
          </a:xfrm>
          <a:prstGeom prst="rect">
            <a:avLst/>
          </a:prstGeom>
          <a:solidFill>
            <a:schemeClr val="bg1">
              <a:lumMod val="85000"/>
            </a:schemeClr>
          </a:solidFill>
        </p:spPr>
        <p:txBody>
          <a:bodyPr wrap="square" rtlCol="0">
            <a:spAutoFit/>
          </a:bodyPr>
          <a:lstStyle/>
          <a:p>
            <a:pPr algn="ctr"/>
            <a:r>
              <a:rPr lang="en-US" dirty="0" smtClean="0">
                <a:solidFill>
                  <a:schemeClr val="tx1">
                    <a:lumMod val="75000"/>
                    <a:lumOff val="25000"/>
                  </a:schemeClr>
                </a:solidFill>
                <a:latin typeface="Consolas" panose="020B0609020204030204" pitchFamily="49" charset="0"/>
              </a:rPr>
              <a:t>Date: _ _/_ _/_ _ _ _ (04/06/2018 indicates April 6, 2018)</a:t>
            </a:r>
            <a:endParaRPr lang="en-US" dirty="0">
              <a:solidFill>
                <a:schemeClr val="tx1">
                  <a:lumMod val="75000"/>
                  <a:lumOff val="25000"/>
                </a:schemeClr>
              </a:solidFill>
              <a:latin typeface="Consolas" panose="020B0609020204030204" pitchFamily="49" charset="0"/>
            </a:endParaRPr>
          </a:p>
        </p:txBody>
      </p:sp>
      <p:sp>
        <p:nvSpPr>
          <p:cNvPr id="8" name="文本框 7"/>
          <p:cNvSpPr txBox="1"/>
          <p:nvPr/>
        </p:nvSpPr>
        <p:spPr>
          <a:xfrm>
            <a:off x="1007390" y="3840996"/>
            <a:ext cx="4402810" cy="369332"/>
          </a:xfrm>
          <a:prstGeom prst="rect">
            <a:avLst/>
          </a:prstGeom>
          <a:solidFill>
            <a:schemeClr val="bg1">
              <a:lumMod val="85000"/>
            </a:schemeClr>
          </a:solidFill>
        </p:spPr>
        <p:txBody>
          <a:bodyPr wrap="square" rtlCol="0">
            <a:spAutoFit/>
          </a:bodyPr>
          <a:lstStyle/>
          <a:p>
            <a:pPr algn="ctr"/>
            <a:r>
              <a:rPr lang="en-US" dirty="0" smtClean="0">
                <a:solidFill>
                  <a:schemeClr val="tx1">
                    <a:lumMod val="75000"/>
                    <a:lumOff val="25000"/>
                  </a:schemeClr>
                </a:solidFill>
                <a:latin typeface="Consolas" panose="020B0609020204030204" pitchFamily="49" charset="0"/>
              </a:rPr>
              <a:t>Deposit amount: $_ _ _ _ _._ _</a:t>
            </a:r>
            <a:endParaRPr lang="en-US" dirty="0">
              <a:solidFill>
                <a:schemeClr val="tx1">
                  <a:lumMod val="75000"/>
                  <a:lumOff val="25000"/>
                </a:schemeClr>
              </a:solidFill>
              <a:latin typeface="Consolas" panose="020B0609020204030204" pitchFamily="49" charset="0"/>
            </a:endParaRPr>
          </a:p>
        </p:txBody>
      </p:sp>
      <p:pic>
        <p:nvPicPr>
          <p:cNvPr id="9" name="图片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9014" y="1551434"/>
            <a:ext cx="4267200" cy="798616"/>
          </a:xfrm>
          <a:prstGeom prst="rect">
            <a:avLst/>
          </a:prstGeom>
        </p:spPr>
      </p:pic>
    </p:spTree>
    <p:extLst>
      <p:ext uri="{BB962C8B-B14F-4D97-AF65-F5344CB8AC3E}">
        <p14:creationId xmlns:p14="http://schemas.microsoft.com/office/powerpoint/2010/main" val="23997501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Format-specific fields</a:t>
            </a:r>
            <a:endParaRPr lang="en-US" dirty="0"/>
          </a:p>
        </p:txBody>
      </p:sp>
      <p:sp>
        <p:nvSpPr>
          <p:cNvPr id="3" name="内容占位符 2"/>
          <p:cNvSpPr>
            <a:spLocks noGrp="1"/>
          </p:cNvSpPr>
          <p:nvPr>
            <p:ph idx="1"/>
          </p:nvPr>
        </p:nvSpPr>
        <p:spPr/>
        <p:txBody>
          <a:bodyPr/>
          <a:lstStyle/>
          <a:p>
            <a:r>
              <a:rPr lang="en-US" dirty="0" smtClean="0"/>
              <a:t>Some common fields</a:t>
            </a:r>
          </a:p>
          <a:p>
            <a:pPr lvl="1"/>
            <a:r>
              <a:rPr lang="en-US" dirty="0" smtClean="0"/>
              <a:t>CAPTCHAs </a:t>
            </a:r>
            <a:r>
              <a:rPr lang="en-US" dirty="0" smtClean="0"/>
              <a:t>(Completely Automated Public Turing test to tell Computers and Humans Apart)</a:t>
            </a:r>
            <a:endParaRPr lang="en-US" dirty="0"/>
          </a:p>
          <a:p>
            <a:pPr lvl="1"/>
            <a:endParaRPr lang="en-US" dirty="0" smtClean="0"/>
          </a:p>
          <a:p>
            <a:pPr lvl="1"/>
            <a:endParaRPr lang="en-US" dirty="0"/>
          </a:p>
          <a:p>
            <a:pPr lvl="1"/>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52</a:t>
            </a:fld>
            <a:endParaRPr lang="en-US" altLang="zh-TW"/>
          </a:p>
        </p:txBody>
      </p:sp>
      <p:pic>
        <p:nvPicPr>
          <p:cNvPr id="1026" name="Picture 2" descr="https://gimg2.baidu.com/image_search/src=http%3A%2F%2Fimage.mamicode.com%2Finfo%2F201902%2F20190208171406032782.png&amp;refer=http%3A%2F%2Fimage.mamicode.com&amp;app=2002&amp;size=f9999,10000&amp;q=a80&amp;n=0&amp;g=0n&amp;fmt=jpeg?sec=1621047114&amp;t=3aa8975049da8744c9c73ee957c2b12b"/>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17" b="89977" l="9928" r="89892"/>
                    </a14:imgEffect>
                  </a14:imgLayer>
                </a14:imgProps>
              </a:ext>
              <a:ext uri="{28A0092B-C50C-407E-A947-70E740481C1C}">
                <a14:useLocalDpi xmlns:a14="http://schemas.microsoft.com/office/drawing/2010/main" val="0"/>
              </a:ext>
            </a:extLst>
          </a:blip>
          <a:srcRect l="14937" t="3644" r="15748" b="10707"/>
          <a:stretch/>
        </p:blipFill>
        <p:spPr bwMode="auto">
          <a:xfrm>
            <a:off x="683994" y="1676400"/>
            <a:ext cx="3123371" cy="3058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img2.baidu.com/image_search/src=http%3A%2F%2F5b0988e595225.cdn.sohucs.com%2Fimages%2F20171029%2F91620af8e13044319375372e665bcba5.jpeg&amp;refer=http%3A%2F%2F5b0988e595225.cdn.sohucs.com&amp;app=2002&amp;size=f9999,10000&amp;q=a80&amp;n=0&amp;g=0n&amp;fmt=jpeg?sec=1621047193&amp;t=16c3cf8dab5c421df70d28e3e078408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512" y="1873964"/>
            <a:ext cx="3429000" cy="4999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img2.baidu.com/image_search/src=http%3A%2F%2Fimage.woshipm.com%2Fwp-files%2F2016%2F08%2Fyanzheng03.jpg&amp;refer=http%3A%2F%2Fimage.woshipm.com&amp;app=2002&amp;size=f9999,10000&amp;q=a80&amp;n=0&amp;g=0n&amp;fmt=jpeg?sec=1621047257&amp;t=4923a189410858037a79917ccaad539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35" t="12618" r="11647" b="17665"/>
          <a:stretch/>
        </p:blipFill>
        <p:spPr bwMode="auto">
          <a:xfrm>
            <a:off x="717574" y="4336577"/>
            <a:ext cx="3139439" cy="253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042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Dialog boxes</a:t>
            </a:r>
          </a:p>
        </p:txBody>
      </p:sp>
      <p:sp>
        <p:nvSpPr>
          <p:cNvPr id="3" name="内容占位符 2"/>
          <p:cNvSpPr>
            <a:spLocks noGrp="1"/>
          </p:cNvSpPr>
          <p:nvPr>
            <p:ph idx="1"/>
          </p:nvPr>
        </p:nvSpPr>
        <p:spPr/>
        <p:txBody>
          <a:bodyPr/>
          <a:lstStyle/>
          <a:p>
            <a:r>
              <a:rPr lang="en-US" dirty="0" smtClean="0"/>
              <a:t>Dialog boxes are used to request users to select options, perform limited data entry, or review alerts and error messages</a:t>
            </a:r>
          </a:p>
          <a:p>
            <a:r>
              <a:rPr lang="en-US" dirty="0" smtClean="0"/>
              <a:t>Dialog boxes are often shaped and sized to fit each situation, but distinctive sizes or aspect ratios may be used to signal errors, confirmations, or components of the application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53</a:t>
            </a:fld>
            <a:endParaRPr lang="en-US" altLang="zh-TW"/>
          </a:p>
        </p:txBody>
      </p:sp>
    </p:spTree>
    <p:extLst>
      <p:ext uri="{BB962C8B-B14F-4D97-AF65-F5344CB8AC3E}">
        <p14:creationId xmlns:p14="http://schemas.microsoft.com/office/powerpoint/2010/main" val="2590707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Dialog boxes</a:t>
            </a:r>
            <a:endParaRPr lang="en-US" dirty="0"/>
          </a:p>
        </p:txBody>
      </p:sp>
      <p:sp>
        <p:nvSpPr>
          <p:cNvPr id="3" name="内容占位符 2"/>
          <p:cNvSpPr>
            <a:spLocks noGrp="1"/>
          </p:cNvSpPr>
          <p:nvPr>
            <p:ph idx="1"/>
          </p:nvPr>
        </p:nvSpPr>
        <p:spPr/>
        <p:txBody>
          <a:bodyPr/>
          <a:lstStyle/>
          <a:p>
            <a:r>
              <a:rPr lang="en-US" dirty="0"/>
              <a:t>This dialog box includes a binary menu with two choices (Yes or No)</a:t>
            </a:r>
          </a:p>
          <a:p>
            <a:pPr lvl="1"/>
            <a:r>
              <a:rPr lang="en-US" dirty="0"/>
              <a:t>The blue highlighting on Yes indicates that this selection is the default and that pressing Return will select it</a:t>
            </a:r>
          </a:p>
          <a:p>
            <a:pPr lvl="1"/>
            <a:r>
              <a:rPr lang="en-US" dirty="0"/>
              <a:t>Specific keyboard shortcuts can be made available</a:t>
            </a:r>
          </a:p>
          <a:p>
            <a:pPr lvl="1"/>
            <a:r>
              <a:rPr lang="en-US" dirty="0"/>
              <a:t>Escape closes the dialog box</a:t>
            </a:r>
          </a:p>
          <a:p>
            <a:pPr lvl="1"/>
            <a:r>
              <a:rPr lang="en-US" dirty="0"/>
              <a:t>Typing the letter ‘N’ will select ‘No’ as indicated by the underlined letter ‘N’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54</a:t>
            </a:fld>
            <a:endParaRPr lang="en-US" altLang="zh-TW"/>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603360"/>
            <a:ext cx="4495800" cy="2697867"/>
          </a:xfrm>
          <a:prstGeom prst="rect">
            <a:avLst/>
          </a:prstGeom>
          <a:noFill/>
          <a:ln>
            <a:noFill/>
          </a:ln>
        </p:spPr>
      </p:pic>
    </p:spTree>
    <p:extLst>
      <p:ext uri="{BB962C8B-B14F-4D97-AF65-F5344CB8AC3E}">
        <p14:creationId xmlns:p14="http://schemas.microsoft.com/office/powerpoint/2010/main" val="3911324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Dialog boxes</a:t>
            </a:r>
          </a:p>
        </p:txBody>
      </p:sp>
      <p:sp>
        <p:nvSpPr>
          <p:cNvPr id="3" name="内容占位符 2"/>
          <p:cNvSpPr>
            <a:spLocks noGrp="1"/>
          </p:cNvSpPr>
          <p:nvPr>
            <p:ph idx="1"/>
          </p:nvPr>
        </p:nvSpPr>
        <p:spPr/>
        <p:txBody>
          <a:bodyPr/>
          <a:lstStyle/>
          <a:p>
            <a:r>
              <a:rPr lang="en-US" dirty="0"/>
              <a:t>This dialog box is used to alert clinicians who try to prescribe the drug Warfarin, because it increases the risk of bleeding of patients already on Aspirin</a:t>
            </a:r>
          </a:p>
          <a:p>
            <a:pPr lvl="1"/>
            <a:r>
              <a:rPr lang="en-US" dirty="0"/>
              <a:t>Several possible actions are proposed</a:t>
            </a:r>
          </a:p>
          <a:p>
            <a:pPr lvl="1"/>
            <a:r>
              <a:rPr lang="en-US" dirty="0"/>
              <a:t>Overriding the alert is possible but requires confirmation by clicking a check box</a:t>
            </a:r>
          </a:p>
          <a:p>
            <a:pPr lvl="1"/>
            <a:r>
              <a:rPr lang="en-US" dirty="0"/>
              <a:t>Because of the severity of the alert, this is a modal dialog box and it requires immediate action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55</a:t>
            </a:fld>
            <a:endParaRPr lang="en-US" altLang="zh-TW"/>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174" y="3602474"/>
            <a:ext cx="5747426" cy="3222437"/>
          </a:xfrm>
          <a:prstGeom prst="rect">
            <a:avLst/>
          </a:prstGeom>
        </p:spPr>
      </p:pic>
    </p:spTree>
    <p:extLst>
      <p:ext uri="{BB962C8B-B14F-4D97-AF65-F5344CB8AC3E}">
        <p14:creationId xmlns:p14="http://schemas.microsoft.com/office/powerpoint/2010/main" val="1646159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normAutofit/>
          </a:bodyPr>
          <a:lstStyle/>
          <a:p>
            <a:r>
              <a:rPr lang="en-US" dirty="0" smtClean="0"/>
              <a:t>Navigation techniques include menus, embedded links, or tool palettes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pic>
        <p:nvPicPr>
          <p:cNvPr id="7" name="图片 6"/>
          <p:cNvPicPr>
            <a:picLocks noChangeAspect="1"/>
          </p:cNvPicPr>
          <p:nvPr/>
        </p:nvPicPr>
        <p:blipFill rotWithShape="1">
          <a:blip r:embed="rId2"/>
          <a:srcRect l="10176" t="28125" r="10762" b="47917"/>
          <a:stretch/>
        </p:blipFill>
        <p:spPr>
          <a:xfrm>
            <a:off x="469276" y="1654124"/>
            <a:ext cx="7455524" cy="1270200"/>
          </a:xfrm>
          <a:prstGeom prst="rect">
            <a:avLst/>
          </a:prstGeom>
        </p:spPr>
      </p:pic>
      <p:pic>
        <p:nvPicPr>
          <p:cNvPr id="8" name="图片 7"/>
          <p:cNvPicPr>
            <a:picLocks noChangeAspect="1"/>
          </p:cNvPicPr>
          <p:nvPr/>
        </p:nvPicPr>
        <p:blipFill rotWithShape="1">
          <a:blip r:embed="rId3"/>
          <a:srcRect b="5569"/>
          <a:stretch/>
        </p:blipFill>
        <p:spPr>
          <a:xfrm>
            <a:off x="381000" y="2971165"/>
            <a:ext cx="1846324" cy="3419248"/>
          </a:xfrm>
          <a:prstGeom prst="rect">
            <a:avLst/>
          </a:prstGeom>
        </p:spPr>
      </p:pic>
      <p:pic>
        <p:nvPicPr>
          <p:cNvPr id="10" name="图片 9"/>
          <p:cNvPicPr>
            <a:picLocks noChangeAspect="1"/>
          </p:cNvPicPr>
          <p:nvPr/>
        </p:nvPicPr>
        <p:blipFill rotWithShape="1">
          <a:blip r:embed="rId4"/>
          <a:srcRect b="36244"/>
          <a:stretch/>
        </p:blipFill>
        <p:spPr>
          <a:xfrm>
            <a:off x="2869384" y="3052550"/>
            <a:ext cx="5724525" cy="3291419"/>
          </a:xfrm>
          <a:prstGeom prst="rect">
            <a:avLst/>
          </a:prstGeom>
        </p:spPr>
      </p:pic>
    </p:spTree>
    <p:extLst>
      <p:ext uri="{BB962C8B-B14F-4D97-AF65-F5344CB8AC3E}">
        <p14:creationId xmlns:p14="http://schemas.microsoft.com/office/powerpoint/2010/main" val="2693459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normAutofit/>
          </a:bodyPr>
          <a:lstStyle/>
          <a:p>
            <a:r>
              <a:rPr lang="en-US" dirty="0" smtClean="0"/>
              <a:t>Users can touch, tap, or swipe of the figures to indicate their choices</a:t>
            </a:r>
          </a:p>
          <a:p>
            <a:r>
              <a:rPr lang="en-US" dirty="0" smtClean="0"/>
              <a:t>Careful design, keyboard shortcuts, and gestures allow expert users to navigate quickly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7</a:t>
            </a:fld>
            <a:endParaRPr lang="en-US" altLang="zh-TW"/>
          </a:p>
        </p:txBody>
      </p:sp>
      <p:pic>
        <p:nvPicPr>
          <p:cNvPr id="9" name="图片 8"/>
          <p:cNvPicPr>
            <a:picLocks noChangeAspect="1"/>
          </p:cNvPicPr>
          <p:nvPr/>
        </p:nvPicPr>
        <p:blipFill rotWithShape="1">
          <a:blip r:embed="rId3"/>
          <a:srcRect l="9005" t="25000" r="35359" b="15625"/>
          <a:stretch/>
        </p:blipFill>
        <p:spPr>
          <a:xfrm>
            <a:off x="304800" y="2819400"/>
            <a:ext cx="5228580" cy="3137148"/>
          </a:xfrm>
          <a:prstGeom prst="rect">
            <a:avLst/>
          </a:prstGeom>
        </p:spPr>
      </p:pic>
      <p:pic>
        <p:nvPicPr>
          <p:cNvPr id="10" name="图片 9"/>
          <p:cNvPicPr>
            <a:picLocks noChangeAspect="1"/>
          </p:cNvPicPr>
          <p:nvPr/>
        </p:nvPicPr>
        <p:blipFill rotWithShape="1">
          <a:blip r:embed="rId4"/>
          <a:srcRect l="9004" t="25000" r="31845" b="15625"/>
          <a:stretch/>
        </p:blipFill>
        <p:spPr>
          <a:xfrm>
            <a:off x="1447800" y="3347835"/>
            <a:ext cx="5220344" cy="2946135"/>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5"/>
          <a:srcRect l="9590" t="25000" r="10762" b="15625"/>
          <a:stretch/>
        </p:blipFill>
        <p:spPr>
          <a:xfrm>
            <a:off x="2897319" y="3829107"/>
            <a:ext cx="6224763" cy="2608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88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t>Navigation by selection</a:t>
            </a:r>
          </a:p>
          <a:p>
            <a:r>
              <a:rPr lang="en-US" dirty="0">
                <a:solidFill>
                  <a:schemeClr val="bg1">
                    <a:lumMod val="75000"/>
                  </a:schemeClr>
                </a:solidFill>
              </a:rPr>
              <a:t>Small displays</a:t>
            </a:r>
          </a:p>
          <a:p>
            <a:r>
              <a:rPr lang="en-US" dirty="0">
                <a:solidFill>
                  <a:schemeClr val="bg1">
                    <a:lumMod val="75000"/>
                  </a:schemeClr>
                </a:solidFill>
              </a:rPr>
              <a:t>Content organization</a:t>
            </a:r>
          </a:p>
          <a:p>
            <a:r>
              <a:rPr lang="en-US" dirty="0">
                <a:solidFill>
                  <a:schemeClr val="bg1">
                    <a:lumMod val="75000"/>
                  </a:schemeClr>
                </a:solidFill>
              </a:rPr>
              <a:t>Audio menus</a:t>
            </a:r>
          </a:p>
          <a:p>
            <a:r>
              <a:rPr lang="en-US" dirty="0">
                <a:solidFill>
                  <a:schemeClr val="bg1">
                    <a:lumMod val="75000"/>
                  </a:schemeClr>
                </a:solidFill>
              </a:rPr>
              <a:t>Form fill-in and dialog boxes</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extLst>
      <p:ext uri="{BB962C8B-B14F-4D97-AF65-F5344CB8AC3E}">
        <p14:creationId xmlns:p14="http://schemas.microsoft.com/office/powerpoint/2010/main" val="945226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Navigation by </a:t>
            </a:r>
            <a:r>
              <a:rPr lang="en-US" dirty="0" smtClean="0"/>
              <a:t>selection</a:t>
            </a:r>
            <a:endParaRPr lang="en-US" dirty="0"/>
          </a:p>
        </p:txBody>
      </p:sp>
      <p:sp>
        <p:nvSpPr>
          <p:cNvPr id="3" name="内容占位符 2"/>
          <p:cNvSpPr>
            <a:spLocks noGrp="1"/>
          </p:cNvSpPr>
          <p:nvPr>
            <p:ph idx="1"/>
          </p:nvPr>
        </p:nvSpPr>
        <p:spPr/>
        <p:txBody>
          <a:bodyPr/>
          <a:lstStyle/>
          <a:p>
            <a:r>
              <a:rPr lang="en-US" dirty="0" smtClean="0"/>
              <a:t>Choices can be presented explicitly</a:t>
            </a:r>
          </a:p>
          <a:p>
            <a:pPr lvl="1"/>
            <a:r>
              <a:rPr lang="en-US" dirty="0" smtClean="0"/>
              <a:t>Embedded links of webpages were first popularized in the </a:t>
            </a:r>
            <a:r>
              <a:rPr lang="en-US" dirty="0" err="1" smtClean="0"/>
              <a:t>Hyperties</a:t>
            </a:r>
            <a:r>
              <a:rPr lang="en-US" dirty="0" smtClean="0"/>
              <a:t> system</a:t>
            </a:r>
          </a:p>
          <a:p>
            <a:pPr lvl="1"/>
            <a:r>
              <a:rPr lang="en-US" dirty="0" smtClean="0"/>
              <a:t>Highlighted names, places became menu items embedded in text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4/15/2021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1667" t="18526" r="12500"/>
          <a:stretch/>
        </p:blipFill>
        <p:spPr>
          <a:xfrm>
            <a:off x="418124" y="2226547"/>
            <a:ext cx="8310131" cy="4255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6765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27102</TotalTime>
  <Words>2842</Words>
  <Application>Microsoft Office PowerPoint</Application>
  <PresentationFormat>全屏显示(4:3)</PresentationFormat>
  <Paragraphs>492</Paragraphs>
  <Slides>55</Slides>
  <Notes>16</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55</vt:i4>
      </vt:variant>
    </vt:vector>
  </HeadingPairs>
  <TitlesOfParts>
    <vt:vector size="64" baseType="lpstr">
      <vt:lpstr>新細明體</vt:lpstr>
      <vt:lpstr>宋体</vt:lpstr>
      <vt:lpstr>Arial</vt:lpstr>
      <vt:lpstr>Calibri</vt:lpstr>
      <vt:lpstr>Calibri Light</vt:lpstr>
      <vt:lpstr>Consolas</vt:lpstr>
      <vt:lpstr>Times New Roman</vt:lpstr>
      <vt:lpstr>Wingdings</vt:lpstr>
      <vt:lpstr>主题1</vt:lpstr>
      <vt:lpstr>Fluid Navigation</vt:lpstr>
      <vt:lpstr>Outline</vt:lpstr>
      <vt:lpstr>Outline</vt:lpstr>
      <vt:lpstr>Introduction</vt:lpstr>
      <vt:lpstr>Introduction</vt:lpstr>
      <vt:lpstr>Introduction</vt:lpstr>
      <vt:lpstr>Introduction</vt:lpstr>
      <vt:lpstr>Outline</vt:lpstr>
      <vt:lpstr>Navigation by selection</vt:lpstr>
      <vt:lpstr>Navigation by selection</vt:lpstr>
      <vt:lpstr>Navigation by selection</vt:lpstr>
      <vt:lpstr>Navigation by selection</vt:lpstr>
      <vt:lpstr>Menu bars, pop-up menus, toolbars, palettes, ribbons</vt:lpstr>
      <vt:lpstr>Menu bars, pop-up menus, toolbars, palettes, ribbons</vt:lpstr>
      <vt:lpstr>Menu bars, pop-up menus, toolbars, palettes, ribbons</vt:lpstr>
      <vt:lpstr>Menu bars, pop-up menus, toolbars, palettes, ribbons</vt:lpstr>
      <vt:lpstr>Menu bars, pop-up menus, toolbars, palettes, ribbons</vt:lpstr>
      <vt:lpstr>Menu bars, pop-up menus, toolbars, palettes, ribbons</vt:lpstr>
      <vt:lpstr>Menu bars, pop-up menus, toolbars, palettes, ribbons</vt:lpstr>
      <vt:lpstr>Menu bars, pop-up menus, toolbars, palettes, ribbons</vt:lpstr>
      <vt:lpstr>Menu bars, pop-up menus, toolbars, palettes, ribbons</vt:lpstr>
      <vt:lpstr>Shortcuts and gestures for rapid interaction</vt:lpstr>
      <vt:lpstr>Shortcuts and gestures for rapid interaction</vt:lpstr>
      <vt:lpstr>Shortcuts and gestures for rapid interaction</vt:lpstr>
      <vt:lpstr>Long lists</vt:lpstr>
      <vt:lpstr>Long lists</vt:lpstr>
      <vt:lpstr>Long lists</vt:lpstr>
      <vt:lpstr>Long lists</vt:lpstr>
      <vt:lpstr>Long lists</vt:lpstr>
      <vt:lpstr>Long lists</vt:lpstr>
      <vt:lpstr>Linear versus simultaneous presentation</vt:lpstr>
      <vt:lpstr>Linear versus simultaneous presentation</vt:lpstr>
      <vt:lpstr>Outline</vt:lpstr>
      <vt:lpstr>Small displays</vt:lpstr>
      <vt:lpstr>Small displays</vt:lpstr>
      <vt:lpstr>Outline</vt:lpstr>
      <vt:lpstr>Content organization</vt:lpstr>
      <vt:lpstr>Content organization</vt:lpstr>
      <vt:lpstr>Structure and breath versus depth</vt:lpstr>
      <vt:lpstr>Structure and breath versus depth</vt:lpstr>
      <vt:lpstr>Structure and breath versus depth</vt:lpstr>
      <vt:lpstr>Sequence, phrasing, and layout</vt:lpstr>
      <vt:lpstr>Sequence, phrasing, and layout</vt:lpstr>
      <vt:lpstr>Sequence, phrasing, and layout</vt:lpstr>
      <vt:lpstr>Outline</vt:lpstr>
      <vt:lpstr>Audio menus</vt:lpstr>
      <vt:lpstr>Audio menus</vt:lpstr>
      <vt:lpstr>Outline</vt:lpstr>
      <vt:lpstr>Form fill-in</vt:lpstr>
      <vt:lpstr>Form fill-in</vt:lpstr>
      <vt:lpstr>Format-specific fields</vt:lpstr>
      <vt:lpstr>Format-specific fields</vt:lpstr>
      <vt:lpstr>Dialog boxes</vt:lpstr>
      <vt:lpstr>Dialog boxes</vt:lpstr>
      <vt:lpstr>Dialog boxes</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cp:lastModifiedBy>
  <cp:revision>686</cp:revision>
  <dcterms:created xsi:type="dcterms:W3CDTF">2001-08-22T08:33:50Z</dcterms:created>
  <dcterms:modified xsi:type="dcterms:W3CDTF">2021-04-16T02:35:37Z</dcterms:modified>
</cp:coreProperties>
</file>